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45" autoAdjust="0"/>
  </p:normalViewPr>
  <p:slideViewPr>
    <p:cSldViewPr snapToGrid="0" snapToObjects="1">
      <p:cViewPr>
        <p:scale>
          <a:sx n="60" d="100"/>
          <a:sy n="60" d="100"/>
        </p:scale>
        <p:origin x="-74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1" d="100"/>
          <a:sy n="51" d="100"/>
        </p:scale>
        <p:origin x="-296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737D67-3B43-D047-A16C-CD090F75833B}" type="datetimeFigureOut">
              <a:rPr lang="en-US" smtClean="0"/>
              <a:t>9/21/2015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357E77-0A2D-D04B-A2E4-F05C5B524F66}" type="slidenum">
              <a:rPr lang="en-US" smtClean="0"/>
              <a:t>‹#›</a:t>
            </a:fld>
            <a:endParaRPr lang="en-US"/>
          </a:p>
        </p:txBody>
      </p:sp>
    </p:spTree>
    <p:extLst>
      <p:ext uri="{BB962C8B-B14F-4D97-AF65-F5344CB8AC3E}">
        <p14:creationId xmlns:p14="http://schemas.microsoft.com/office/powerpoint/2010/main" val="9373889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wordofmessiah.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jewsforjesus.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sojournerministries.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friendshipwithgod.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tel:301/946-3999"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cmj-usa.or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gatesofzion.net"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promisedlandthemovie.com/"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Shalom Friends,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I'm sorry I'm not able to be with you all at the LCJE—</a:t>
            </a:r>
            <a:r>
              <a:rPr lang="en-US" sz="1200" kern="1200" dirty="0" err="1" smtClean="0">
                <a:solidFill>
                  <a:schemeClr val="tx1"/>
                </a:solidFill>
                <a:effectLst/>
                <a:latin typeface="+mn-lt"/>
                <a:ea typeface="+mn-ea"/>
                <a:cs typeface="+mn-cs"/>
              </a:rPr>
              <a:t>Jersualem</a:t>
            </a:r>
            <a:r>
              <a:rPr lang="en-US" sz="1200" kern="1200" dirty="0" smtClean="0">
                <a:solidFill>
                  <a:schemeClr val="tx1"/>
                </a:solidFill>
                <a:effectLst/>
                <a:latin typeface="+mn-lt"/>
                <a:ea typeface="+mn-ea"/>
                <a:cs typeface="+mn-cs"/>
              </a:rPr>
              <a:t>. However, I hope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that this Power Point presentation accomplishes what I would have liked to have shared.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Essentially, because my ministry is all about publishing and producing resources, as well as finding other products and making them available to our community, we were able to pull these together for the LCJE. We contacted most, if not all, the Jewish missions and got a good response.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slide presentation starts with fairly recent items, from organizations and individuals, that you could use to help our people meet the Messiah. Slides you</a:t>
            </a:r>
            <a:r>
              <a:rPr lang="en-US" sz="1200" kern="1200" baseline="0" dirty="0" smtClean="0">
                <a:solidFill>
                  <a:schemeClr val="tx1"/>
                </a:solidFill>
                <a:effectLst/>
                <a:latin typeface="+mn-lt"/>
                <a:ea typeface="+mn-ea"/>
                <a:cs typeface="+mn-cs"/>
              </a:rPr>
              <a:t> may have</a:t>
            </a:r>
            <a:r>
              <a:rPr lang="en-US" sz="1200" kern="1200" dirty="0" smtClean="0">
                <a:solidFill>
                  <a:schemeClr val="tx1"/>
                </a:solidFill>
                <a:effectLst/>
                <a:latin typeface="+mn-lt"/>
                <a:ea typeface="+mn-ea"/>
                <a:cs typeface="+mn-cs"/>
              </a:rPr>
              <a:t> seen before come later. I wanted to include them since you may not be familiar with the breadth of resources available to your ministry.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Again, thanks for letting me share this with you. I wish I could have been with you.</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Shalom in Yeshua,</a:t>
            </a:r>
          </a:p>
          <a:p>
            <a:r>
              <a:rPr lang="en-US" sz="1200" kern="1200" dirty="0" smtClean="0">
                <a:solidFill>
                  <a:schemeClr val="tx1"/>
                </a:solidFill>
                <a:effectLst/>
                <a:latin typeface="+mn-lt"/>
                <a:ea typeface="+mn-ea"/>
                <a:cs typeface="+mn-cs"/>
              </a:rPr>
              <a:t>Barry Rubin</a:t>
            </a: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1</a:t>
            </a:fld>
            <a:endParaRPr lang="en-US"/>
          </a:p>
        </p:txBody>
      </p:sp>
    </p:spTree>
    <p:extLst>
      <p:ext uri="{BB962C8B-B14F-4D97-AF65-F5344CB8AC3E}">
        <p14:creationId xmlns:p14="http://schemas.microsoft.com/office/powerpoint/2010/main" val="331777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www.arielc.org</a:t>
            </a:r>
            <a:endParaRPr lang="en-US" dirty="0" smtClean="0"/>
          </a:p>
          <a:p>
            <a:endParaRPr lang="en-US" dirty="0" smtClean="0"/>
          </a:p>
          <a:p>
            <a:r>
              <a:rPr lang="en-US" sz="1200" kern="1200" dirty="0" smtClean="0">
                <a:solidFill>
                  <a:schemeClr val="tx1"/>
                </a:solidFill>
                <a:latin typeface="+mn-lt"/>
                <a:ea typeface="+mn-ea"/>
                <a:cs typeface="+mn-cs"/>
              </a:rPr>
              <a:t>The Promised Redeemer:</a:t>
            </a:r>
          </a:p>
          <a:p>
            <a:r>
              <a:rPr lang="en-US" sz="1200" kern="1200" dirty="0" smtClean="0">
                <a:solidFill>
                  <a:schemeClr val="tx1"/>
                </a:solidFill>
                <a:latin typeface="+mn-lt"/>
                <a:ea typeface="+mn-ea"/>
                <a:cs typeface="+mn-cs"/>
              </a:rPr>
              <a:t>The Fulfillment and Historical Authenticity of Messianic Prophecy</a:t>
            </a:r>
          </a:p>
          <a:p>
            <a:r>
              <a:rPr lang="en-US" sz="1200" kern="1200" dirty="0" smtClean="0">
                <a:solidFill>
                  <a:schemeClr val="tx1"/>
                </a:solidFill>
                <a:latin typeface="+mn-lt"/>
                <a:ea typeface="+mn-ea"/>
                <a:cs typeface="+mn-cs"/>
              </a:rPr>
              <a:t>by Roger </a:t>
            </a:r>
            <a:r>
              <a:rPr lang="en-US" sz="1200" kern="1200" dirty="0" err="1" smtClean="0">
                <a:solidFill>
                  <a:schemeClr val="tx1"/>
                </a:solidFill>
                <a:latin typeface="+mn-lt"/>
                <a:ea typeface="+mn-ea"/>
                <a:cs typeface="+mn-cs"/>
              </a:rPr>
              <a:t>Liebi</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reading the Old Testament one gets a profound impression of the yearning and longing for a coming Redeemer, the Messiah, who would eliminate man’s basic problem and bring in everlasting righteousness. This promised Messiah is described in the minutest detail in the writings of the Old Testament.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These writings deal with over 330 astonishingly precise and extremely different prophecies. In this book it will be proven demonstratively that these prophecies have been literally fulfilled in the historical Jesus of Nazareth.</a:t>
            </a:r>
            <a:endParaRPr lang="en-US" sz="1200" b="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Through the Eyes of the Prophet:</a:t>
            </a:r>
          </a:p>
          <a:p>
            <a:r>
              <a:rPr lang="en-US" sz="1200" kern="1200" dirty="0" smtClean="0">
                <a:solidFill>
                  <a:schemeClr val="tx1"/>
                </a:solidFill>
                <a:latin typeface="+mn-lt"/>
                <a:ea typeface="+mn-ea"/>
                <a:cs typeface="+mn-cs"/>
              </a:rPr>
              <a:t>World History According to Daniel</a:t>
            </a:r>
          </a:p>
          <a:p>
            <a:r>
              <a:rPr lang="en-US" sz="1200" kern="1200" dirty="0" smtClean="0">
                <a:solidFill>
                  <a:schemeClr val="tx1"/>
                </a:solidFill>
                <a:latin typeface="+mn-lt"/>
                <a:ea typeface="+mn-ea"/>
                <a:cs typeface="+mn-cs"/>
              </a:rPr>
              <a:t>by Roger </a:t>
            </a:r>
            <a:r>
              <a:rPr lang="en-US" sz="1200" kern="1200" dirty="0" err="1" smtClean="0">
                <a:solidFill>
                  <a:schemeClr val="tx1"/>
                </a:solidFill>
                <a:latin typeface="+mn-lt"/>
                <a:ea typeface="+mn-ea"/>
                <a:cs typeface="+mn-cs"/>
              </a:rPr>
              <a:t>Liebi</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book contains detailed prophecy which extends over millennia and yet is infallibly fulfilled. With the help of the prophet Daniel, Roger </a:t>
            </a:r>
            <a:r>
              <a:rPr lang="en-US" sz="1200" kern="1200" dirty="0" err="1" smtClean="0">
                <a:solidFill>
                  <a:schemeClr val="tx1"/>
                </a:solidFill>
                <a:latin typeface="+mn-lt"/>
                <a:ea typeface="+mn-ea"/>
                <a:cs typeface="+mn-cs"/>
              </a:rPr>
              <a:t>Liebi</a:t>
            </a:r>
            <a:r>
              <a:rPr lang="en-US" sz="1200" kern="1200" dirty="0" smtClean="0">
                <a:solidFill>
                  <a:schemeClr val="tx1"/>
                </a:solidFill>
                <a:latin typeface="+mn-lt"/>
                <a:ea typeface="+mn-ea"/>
                <a:cs typeface="+mn-cs"/>
              </a:rPr>
              <a:t> shows us a concrete view of the future whose reliability and precision are supported impressively by over 200 fulfilled prophecies on the subject of world history.</a:t>
            </a:r>
          </a:p>
          <a:p>
            <a:endParaRPr lang="en-US" sz="1200" b="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Nicodemus, A Rabbi’s Quest Illustrated</a:t>
            </a:r>
          </a:p>
          <a:p>
            <a:r>
              <a:rPr lang="en-US" sz="1200" kern="1200" dirty="0" smtClean="0">
                <a:solidFill>
                  <a:schemeClr val="tx1"/>
                </a:solidFill>
                <a:latin typeface="+mn-lt"/>
                <a:ea typeface="+mn-ea"/>
                <a:cs typeface="+mn-cs"/>
              </a:rPr>
              <a:t>by Jesse and Joshua Gonzales</a:t>
            </a:r>
          </a:p>
          <a:p>
            <a:r>
              <a:rPr lang="en-US" sz="1200" kern="1200" dirty="0" smtClean="0">
                <a:solidFill>
                  <a:schemeClr val="tx1"/>
                </a:solidFill>
                <a:latin typeface="+mn-lt"/>
                <a:ea typeface="+mn-ea"/>
                <a:cs typeface="+mn-cs"/>
              </a:rPr>
              <a:t>“From scholarly to simply illustrated, every issue of Illustrated Messianic Bible Studies brings to you a visually enhanced study of God’s Word from a Messianic Jewish Perspective.”</a:t>
            </a:r>
          </a:p>
          <a:p>
            <a:r>
              <a:rPr lang="en-US" sz="1200" kern="1200" dirty="0" smtClean="0">
                <a:solidFill>
                  <a:schemeClr val="tx1"/>
                </a:solidFill>
                <a:latin typeface="+mn-lt"/>
                <a:ea typeface="+mn-ea"/>
                <a:cs typeface="+mn-cs"/>
              </a:rPr>
              <a:t>There are many New Testament passages of scripture that require a knowledge of the Jewish frame of reference to be understood, even familiar ones. One such passage is the discussion between Jesus and Nicodemus on the new birth. In this work, Jesse Gonzales provides that kind of understanding. </a:t>
            </a:r>
          </a:p>
          <a:p>
            <a:r>
              <a:rPr lang="en-US" sz="1200" kern="1200" dirty="0" smtClean="0">
                <a:solidFill>
                  <a:schemeClr val="tx1"/>
                </a:solidFill>
                <a:latin typeface="+mn-lt"/>
                <a:ea typeface="+mn-ea"/>
                <a:cs typeface="+mn-cs"/>
              </a:rPr>
              <a:t>24 pages of Full-Color Illustrations  </a:t>
            </a:r>
          </a:p>
          <a:p>
            <a:endParaRPr lang="en-US" sz="1200" b="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Messiah Yeshua, Divine Redeemer: Christology from a Messianic Jewish Perspective</a:t>
            </a:r>
          </a:p>
          <a:p>
            <a:r>
              <a:rPr lang="en-US" sz="1200" kern="1200" dirty="0" smtClean="0">
                <a:solidFill>
                  <a:schemeClr val="tx1"/>
                </a:solidFill>
                <a:latin typeface="+mn-lt"/>
                <a:ea typeface="+mn-ea"/>
                <a:cs typeface="+mn-cs"/>
              </a:rPr>
              <a:t>by Dr. Arnold </a:t>
            </a:r>
            <a:r>
              <a:rPr lang="en-US" sz="1200" kern="1200" dirty="0" err="1" smtClean="0">
                <a:solidFill>
                  <a:schemeClr val="tx1"/>
                </a:solidFill>
                <a:latin typeface="+mn-lt"/>
                <a:ea typeface="+mn-ea"/>
                <a:cs typeface="+mn-cs"/>
              </a:rPr>
              <a:t>Fruchtenbaum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C&amp;S Volume 3: The Come and See series is a multi-volume collection of Messianic Bible Studies transcribed from Dr. Arnold </a:t>
            </a:r>
            <a:r>
              <a:rPr lang="en-US" sz="1200" kern="1200" dirty="0" err="1" smtClean="0">
                <a:solidFill>
                  <a:schemeClr val="tx1"/>
                </a:solidFill>
                <a:latin typeface="+mn-lt"/>
                <a:ea typeface="+mn-ea"/>
                <a:cs typeface="+mn-cs"/>
              </a:rPr>
              <a:t>Fruchtenbaum’s</a:t>
            </a:r>
            <a:r>
              <a:rPr lang="en-US" sz="1200" kern="1200" dirty="0" smtClean="0">
                <a:solidFill>
                  <a:schemeClr val="tx1"/>
                </a:solidFill>
                <a:latin typeface="+mn-lt"/>
                <a:ea typeface="+mn-ea"/>
                <a:cs typeface="+mn-cs"/>
              </a:rPr>
              <a:t> original radio broadcasts. Each study is a solid foundation upon which you can stand or from which you can teach. The texts will edify you in your personal devotion or small group Bible study regardless of which topic you choose.</a:t>
            </a:r>
          </a:p>
          <a:p>
            <a:r>
              <a:rPr lang="en-US" sz="1200" kern="1200" dirty="0" smtClean="0">
                <a:solidFill>
                  <a:schemeClr val="tx1"/>
                </a:solidFill>
                <a:latin typeface="+mn-lt"/>
                <a:ea typeface="+mn-ea"/>
                <a:cs typeface="+mn-cs"/>
              </a:rPr>
              <a:t>Volume 3 of Come and See is a comprehensive study of the Son of God. Dr. </a:t>
            </a:r>
            <a:r>
              <a:rPr lang="en-US" sz="1200" kern="1200" dirty="0" err="1" smtClean="0">
                <a:solidFill>
                  <a:schemeClr val="tx1"/>
                </a:solidFill>
                <a:latin typeface="+mn-lt"/>
                <a:ea typeface="+mn-ea"/>
                <a:cs typeface="+mn-cs"/>
              </a:rPr>
              <a:t>Fruchtenbaum’s</a:t>
            </a:r>
            <a:r>
              <a:rPr lang="en-US" sz="1200" kern="1200" dirty="0" smtClean="0">
                <a:solidFill>
                  <a:schemeClr val="tx1"/>
                </a:solidFill>
                <a:latin typeface="+mn-lt"/>
                <a:ea typeface="+mn-ea"/>
                <a:cs typeface="+mn-cs"/>
              </a:rPr>
              <a:t> unique focus of looking at Yeshua (Jesus) from a Messianic Jewish perspective adds a dimension to this field of systematic theology that is often missing in the church today. The author works his way through the Hebrew Scriptures and shows how the revelation of the Messiah gradually progressed to reveal a magnificent picture of the Deliverer to come. The study of the life of the Messiah and theologically relevant topics, such as the Incarnation and the Crucifixion, profits from this Jewish frame of reference as well. The questions and study suggestions at the end of the chapters will challenge anyone who desires to dig deeper into the Word of God.</a:t>
            </a:r>
          </a:p>
          <a:p>
            <a:r>
              <a:rPr lang="en-US" sz="1200" kern="1200" dirty="0" smtClean="0">
                <a:solidFill>
                  <a:schemeClr val="tx1"/>
                </a:solidFill>
                <a:latin typeface="+mn-lt"/>
                <a:ea typeface="+mn-ea"/>
                <a:cs typeface="+mn-cs"/>
              </a:rPr>
              <a:t>Paperback, glossy: 232 pages  </a:t>
            </a:r>
            <a:r>
              <a:rPr lang="en-US" sz="1200" b="1" kern="1200" dirty="0" smtClean="0">
                <a:solidFill>
                  <a:schemeClr val="tx1"/>
                </a:solidFill>
                <a:latin typeface="+mn-lt"/>
                <a:ea typeface="+mn-ea"/>
                <a:cs typeface="+mn-cs"/>
              </a:rPr>
              <a:t>$15.00</a:t>
            </a:r>
          </a:p>
          <a:p>
            <a:endParaRPr lang="en-US" sz="1200" b="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What We Know About God: Theology Proper</a:t>
            </a:r>
          </a:p>
          <a:p>
            <a:r>
              <a:rPr lang="en-US" sz="1200" kern="1200" dirty="0" smtClean="0">
                <a:solidFill>
                  <a:schemeClr val="tx1"/>
                </a:solidFill>
                <a:latin typeface="+mn-lt"/>
                <a:ea typeface="+mn-ea"/>
                <a:cs typeface="+mn-cs"/>
              </a:rPr>
              <a:t>by Dr. Arnold </a:t>
            </a:r>
            <a:r>
              <a:rPr lang="en-US" sz="1200" kern="1200" dirty="0" err="1" smtClean="0">
                <a:solidFill>
                  <a:schemeClr val="tx1"/>
                </a:solidFill>
                <a:latin typeface="+mn-lt"/>
                <a:ea typeface="+mn-ea"/>
                <a:cs typeface="+mn-cs"/>
              </a:rPr>
              <a:t>Fruchtenbaum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Volume 2 of Come and See examines the nature, attributes, and persons of God. It investigates the names of God in the Old and New Testament and what they tell us about His character and work. The Trinity is examined in detail, followed by a study of God the Father. Each chapter contains challenging questions and study suggestions that make this book an excellent tool for anyone who desires to acquire a deeper understanding of who God is.</a:t>
            </a:r>
          </a:p>
          <a:p>
            <a:r>
              <a:rPr lang="en-US" sz="1200" kern="1200" dirty="0" smtClean="0">
                <a:solidFill>
                  <a:schemeClr val="tx1"/>
                </a:solidFill>
                <a:latin typeface="+mn-lt"/>
                <a:ea typeface="+mn-ea"/>
                <a:cs typeface="+mn-cs"/>
              </a:rPr>
              <a:t>Paperback, glossy: 138 pages  $13.00</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Word of God: Its Nature and Content</a:t>
            </a:r>
          </a:p>
          <a:p>
            <a:r>
              <a:rPr lang="en-US" sz="1200" kern="1200" dirty="0" smtClean="0">
                <a:solidFill>
                  <a:schemeClr val="tx1"/>
                </a:solidFill>
                <a:latin typeface="+mn-lt"/>
                <a:ea typeface="+mn-ea"/>
                <a:cs typeface="+mn-cs"/>
              </a:rPr>
              <a:t>by Dr. Arnold </a:t>
            </a:r>
            <a:r>
              <a:rPr lang="en-US" sz="1200" kern="1200" dirty="0" err="1" smtClean="0">
                <a:solidFill>
                  <a:schemeClr val="tx1"/>
                </a:solidFill>
                <a:latin typeface="+mn-lt"/>
                <a:ea typeface="+mn-ea"/>
                <a:cs typeface="+mn-cs"/>
              </a:rPr>
              <a:t>Fruchtenbaum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Volume 1 of this series entitled “The Word of God” was previously released as a collection of five thematically related Bible studies (030 - The Nature of the Bible, 034 - The Bible and Divine Revelation, 037 - The Inspiration of the Scriptures, 021 - The Eight Covenants of the Bible, and 041 - The Dispensations of God) pertaining to the Bible itself, an area of systematic theology known as </a:t>
            </a:r>
            <a:r>
              <a:rPr lang="en-US" sz="1200" kern="1200" dirty="0" err="1" smtClean="0">
                <a:solidFill>
                  <a:schemeClr val="tx1"/>
                </a:solidFill>
                <a:latin typeface="+mn-lt"/>
                <a:ea typeface="+mn-ea"/>
                <a:cs typeface="+mn-cs"/>
              </a:rPr>
              <a:t>Bibliology</a:t>
            </a:r>
            <a:r>
              <a:rPr lang="en-US" sz="1200" kern="1200" dirty="0" smtClean="0">
                <a:solidFill>
                  <a:schemeClr val="tx1"/>
                </a:solidFill>
                <a:latin typeface="+mn-lt"/>
                <a:ea typeface="+mn-ea"/>
                <a:cs typeface="+mn-cs"/>
              </a:rPr>
              <a:t>. In this new release, those original Bible studies are now supplemented with significantly revised and expanded material from Arnold </a:t>
            </a:r>
            <a:r>
              <a:rPr lang="en-US" sz="1200" kern="1200" dirty="0" err="1" smtClean="0">
                <a:solidFill>
                  <a:schemeClr val="tx1"/>
                </a:solidFill>
                <a:latin typeface="+mn-lt"/>
                <a:ea typeface="+mn-ea"/>
                <a:cs typeface="+mn-cs"/>
              </a:rPr>
              <a:t>Fruchtenbaum’s</a:t>
            </a:r>
            <a:r>
              <a:rPr lang="en-US" sz="1200" kern="1200" dirty="0" smtClean="0">
                <a:solidFill>
                  <a:schemeClr val="tx1"/>
                </a:solidFill>
                <a:latin typeface="+mn-lt"/>
                <a:ea typeface="+mn-ea"/>
                <a:cs typeface="+mn-cs"/>
              </a:rPr>
              <a:t> Systematic Theology courses. Each chapter freshly integrates study questions and suggestions to help you apply what you have learned to your life. Every chapter also concludes with an opportunity to take an online test pertaining to the study.</a:t>
            </a:r>
          </a:p>
          <a:p>
            <a:r>
              <a:rPr lang="en-US" sz="1200" kern="1200" dirty="0" smtClean="0">
                <a:solidFill>
                  <a:schemeClr val="tx1"/>
                </a:solidFill>
                <a:latin typeface="+mn-lt"/>
                <a:ea typeface="+mn-ea"/>
                <a:cs typeface="+mn-cs"/>
              </a:rPr>
              <a:t>The ideal target audience for this study includes: young believers, small group Bible studies, those who wish to establish a firm foundation of their understanding of God, and teachers.</a:t>
            </a:r>
          </a:p>
          <a:p>
            <a:r>
              <a:rPr lang="en-US" sz="1200" kern="1200" dirty="0" smtClean="0">
                <a:solidFill>
                  <a:schemeClr val="tx1"/>
                </a:solidFill>
                <a:latin typeface="+mn-lt"/>
                <a:ea typeface="+mn-ea"/>
                <a:cs typeface="+mn-cs"/>
              </a:rPr>
              <a:t>Paperback, glossy: 144 pages  $13.00</a:t>
            </a:r>
          </a:p>
          <a:p>
            <a:endParaRPr lang="en-US" sz="1200" b="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DEEC3C9-BF86-C243-98C2-D62ED6580315}" type="slidenum">
              <a:rPr lang="en-US" smtClean="0"/>
              <a:t>2</a:t>
            </a:fld>
            <a:endParaRPr lang="en-US"/>
          </a:p>
        </p:txBody>
      </p:sp>
    </p:spTree>
    <p:extLst>
      <p:ext uri="{BB962C8B-B14F-4D97-AF65-F5344CB8AC3E}">
        <p14:creationId xmlns:p14="http://schemas.microsoft.com/office/powerpoint/2010/main" val="1866660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Word of Messiah Ministries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Sam Nadler</a:t>
            </a:r>
          </a:p>
          <a:p>
            <a:r>
              <a:rPr lang="en-US" sz="1200" u="none" strike="noStrike" kern="1200" dirty="0" smtClean="0">
                <a:solidFill>
                  <a:schemeClr val="tx1"/>
                </a:solidFill>
                <a:effectLst/>
                <a:latin typeface="+mn-lt"/>
                <a:ea typeface="+mn-ea"/>
                <a:cs typeface="+mn-cs"/>
                <a:hlinkClick r:id="rId3"/>
              </a:rPr>
              <a:t>www.wordofmessiah.org</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Messianic Discipleship</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one-on-one discipleship, this book walks through Scripture’s teaching regarding identity in Messiah and provides core teaching on the spiritual disciplines of prayer, fellowship, studying God’s Word, and sharing the faith.  Teaches about the Oral Law, the divinity of Yeshua, the Tri-unity of God, and the Jewishness of Immersion and the Lord’s Supper.</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The Messianic Answer Book</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Designed for believers to use in their witness to Jewish people.  In the back of the book are several testimonies of Jewish people who have come to faith in their Messiah. Each of the questions covered in are available in pamphlet form as free downloads from Word of Messiah’s bookstore:</a:t>
            </a:r>
          </a:p>
          <a:p>
            <a:r>
              <a:rPr lang="en-US" sz="1200" u="none" strike="noStrike" kern="1200" dirty="0" smtClean="0">
                <a:solidFill>
                  <a:schemeClr val="tx1"/>
                </a:solidFill>
                <a:effectLst/>
                <a:latin typeface="+mn-lt"/>
                <a:ea typeface="+mn-ea"/>
                <a:cs typeface="+mn-cs"/>
              </a:rPr>
              <a:t>http://www.wordofmessiahbookstore.com/Free-Downloads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Even You Can Share the Jewish Messiah</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short booklet that will prepare someone to sensitively and effectively share the love of Messiah with Jewish friends, family members, co-workers, and neighbors.  </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Messianic Foundations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Whether Jewish or Gentile, all believers are called to represent God’s character and faithfulness in the world. Why are Messianic congregations necessary?  Why must the Good News be “to the Jew first?”  What does the “fullness of the Gentiles” mean? This book explores foundational matters which clarify what it means to be faithful to the God of Israel. </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Messianic Wisdom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Practical, scriptural counsel about critical areas: Understanding identity as a Messianic Jewish or Gentile believer in Yeshua, Torah and the Messianic believer, choosing a place of worship, sharing the faith with unbelieving family members, Messianic marriage, faith and finances, the celebration of holidays, bar mitzvahs, and other events in Jewish life.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DEEC3C9-BF86-C243-98C2-D62ED6580315}" type="slidenum">
              <a:rPr lang="en-US" smtClean="0"/>
              <a:t>3</a:t>
            </a:fld>
            <a:endParaRPr lang="en-US"/>
          </a:p>
        </p:txBody>
      </p:sp>
    </p:spTree>
    <p:extLst>
      <p:ext uri="{BB962C8B-B14F-4D97-AF65-F5344CB8AC3E}">
        <p14:creationId xmlns:p14="http://schemas.microsoft.com/office/powerpoint/2010/main" val="680886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Jews for Jesus</a:t>
            </a:r>
            <a:endParaRPr lang="en-US" sz="1200" kern="1200" dirty="0" smtClean="0">
              <a:solidFill>
                <a:schemeClr val="tx1"/>
              </a:solidFill>
              <a:effectLst/>
              <a:latin typeface="+mn-lt"/>
              <a:ea typeface="+mn-ea"/>
              <a:cs typeface="+mn-cs"/>
            </a:endParaRPr>
          </a:p>
          <a:p>
            <a:r>
              <a:rPr lang="en-US" sz="1200" u="none" strike="noStrike" kern="1200" dirty="0" smtClean="0">
                <a:solidFill>
                  <a:schemeClr val="tx1"/>
                </a:solidFill>
                <a:effectLst/>
                <a:latin typeface="+mn-lt"/>
                <a:ea typeface="+mn-ea"/>
                <a:cs typeface="+mn-cs"/>
                <a:hlinkClick r:id="rId3"/>
              </a:rPr>
              <a:t>www.jewsforjesus.org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Christ in the Sabbath</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looks at the meaning of the day in the </a:t>
            </a:r>
            <a:r>
              <a:rPr lang="en-US" sz="1200" kern="1200" dirty="0" err="1" smtClean="0">
                <a:solidFill>
                  <a:schemeClr val="tx1"/>
                </a:solidFill>
                <a:effectLst/>
                <a:latin typeface="+mn-lt"/>
                <a:ea typeface="+mn-ea"/>
                <a:cs typeface="+mn-cs"/>
              </a:rPr>
              <a:t>Tanach</a:t>
            </a:r>
            <a:r>
              <a:rPr lang="en-US" sz="1200" kern="1200" dirty="0" smtClean="0">
                <a:solidFill>
                  <a:schemeClr val="tx1"/>
                </a:solidFill>
                <a:effectLst/>
                <a:latin typeface="+mn-lt"/>
                <a:ea typeface="+mn-ea"/>
                <a:cs typeface="+mn-cs"/>
              </a:rPr>
              <a:t>  and Brit </a:t>
            </a:r>
            <a:r>
              <a:rPr lang="en-US" sz="1200" kern="1200" dirty="0" err="1" smtClean="0">
                <a:solidFill>
                  <a:schemeClr val="tx1"/>
                </a:solidFill>
                <a:effectLst/>
                <a:latin typeface="+mn-lt"/>
                <a:ea typeface="+mn-ea"/>
                <a:cs typeface="+mn-cs"/>
              </a:rPr>
              <a:t>Chadasha</a:t>
            </a:r>
            <a:r>
              <a:rPr lang="en-US" sz="1200" kern="1200" dirty="0" smtClean="0">
                <a:solidFill>
                  <a:schemeClr val="tx1"/>
                </a:solidFill>
                <a:effectLst/>
                <a:latin typeface="+mn-lt"/>
                <a:ea typeface="+mn-ea"/>
                <a:cs typeface="+mn-cs"/>
              </a:rPr>
              <a:t>. Above all, Shabbat is fulfilled in Yeshua, who said “Come to me, all you who are weary and burdened, and I will give you rest.”</a:t>
            </a:r>
          </a:p>
          <a:p>
            <a:r>
              <a:rPr lang="en-US" sz="1200" kern="1200" dirty="0" smtClean="0">
                <a:solidFill>
                  <a:schemeClr val="tx1"/>
                </a:solidFill>
                <a:effectLst/>
                <a:latin typeface="+mn-lt"/>
                <a:ea typeface="+mn-ea"/>
                <a:cs typeface="+mn-cs"/>
              </a:rPr>
              <a:t>Includes chapters on the Sabbath in Jewish tradition and folklore, modern Jewish observance, its relation to Sunday in church history, and the variety of approaches modern believers—including Messianic Jews—take to its observance.</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Multitudes Fine Art Book</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Gospel of Matthew Illustrated, a collection of art by artist Steffi Rubin. Each chapter of Matthew is associated with an original painting (20) or vignette (8).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4</a:t>
            </a:fld>
            <a:endParaRPr lang="en-US"/>
          </a:p>
        </p:txBody>
      </p:sp>
    </p:spTree>
    <p:extLst>
      <p:ext uri="{BB962C8B-B14F-4D97-AF65-F5344CB8AC3E}">
        <p14:creationId xmlns:p14="http://schemas.microsoft.com/office/powerpoint/2010/main" val="2237760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Sojourner Ministries</a:t>
            </a:r>
            <a:endParaRPr lang="en-US" sz="1200" kern="1200" dirty="0" smtClean="0">
              <a:solidFill>
                <a:schemeClr val="tx1"/>
              </a:solidFill>
              <a:effectLst/>
              <a:latin typeface="+mn-lt"/>
              <a:ea typeface="+mn-ea"/>
              <a:cs typeface="+mn-cs"/>
            </a:endParaRPr>
          </a:p>
          <a:p>
            <a:r>
              <a:rPr lang="en-US" sz="1200" u="none" strike="noStrike" kern="1200" dirty="0" smtClean="0">
                <a:solidFill>
                  <a:schemeClr val="tx1"/>
                </a:solidFill>
                <a:effectLst/>
                <a:latin typeface="+mn-lt"/>
                <a:ea typeface="+mn-ea"/>
                <a:cs typeface="+mn-cs"/>
                <a:hlinkClick r:id="rId3"/>
              </a:rPr>
              <a:t>www.sojournerministries.com</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The Biblical Moses that Hollywood Forgot - Audiobook</a:t>
            </a:r>
            <a:r>
              <a:rPr lang="en-US" sz="1200" kern="1200" dirty="0" smtClean="0">
                <a:solidFill>
                  <a:schemeClr val="tx1"/>
                </a:solidFill>
                <a:effectLst/>
                <a:latin typeface="+mn-lt"/>
                <a:ea typeface="+mn-ea"/>
                <a:cs typeface="+mn-cs"/>
              </a:rPr>
              <a:t> by Steven </a:t>
            </a:r>
            <a:r>
              <a:rPr lang="en-US" sz="1200" kern="1200" dirty="0" err="1" smtClean="0">
                <a:solidFill>
                  <a:schemeClr val="tx1"/>
                </a:solidFill>
                <a:effectLst/>
                <a:latin typeface="+mn-lt"/>
                <a:ea typeface="+mn-ea"/>
                <a:cs typeface="+mn-cs"/>
              </a:rPr>
              <a:t>Ger</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Moses is the towering personality of the Hebrew Scriptures. This</a:t>
            </a:r>
          </a:p>
          <a:p>
            <a:r>
              <a:rPr lang="en-US" sz="1200" kern="1200" dirty="0" smtClean="0">
                <a:solidFill>
                  <a:schemeClr val="tx1"/>
                </a:solidFill>
                <a:effectLst/>
                <a:latin typeface="+mn-lt"/>
                <a:ea typeface="+mn-ea"/>
                <a:cs typeface="+mn-cs"/>
              </a:rPr>
              <a:t>prince of Egypt, shepherd, prophet, mediator and sea-</a:t>
            </a:r>
            <a:r>
              <a:rPr lang="en-US" sz="1200" kern="1200" dirty="0" err="1" smtClean="0">
                <a:solidFill>
                  <a:schemeClr val="tx1"/>
                </a:solidFill>
                <a:effectLst/>
                <a:latin typeface="+mn-lt"/>
                <a:ea typeface="+mn-ea"/>
                <a:cs typeface="+mn-cs"/>
              </a:rPr>
              <a:t>parter</a:t>
            </a:r>
            <a:r>
              <a:rPr lang="en-US" sz="1200" kern="1200" dirty="0" smtClean="0">
                <a:solidFill>
                  <a:schemeClr val="tx1"/>
                </a:solidFill>
                <a:effectLst/>
                <a:latin typeface="+mn-lt"/>
                <a:ea typeface="+mn-ea"/>
                <a:cs typeface="+mn-cs"/>
              </a:rPr>
              <a:t> is at the core</a:t>
            </a:r>
          </a:p>
          <a:p>
            <a:r>
              <a:rPr lang="en-US" sz="1200" kern="1200" dirty="0" smtClean="0">
                <a:solidFill>
                  <a:schemeClr val="tx1"/>
                </a:solidFill>
                <a:effectLst/>
                <a:latin typeface="+mn-lt"/>
                <a:ea typeface="+mn-ea"/>
                <a:cs typeface="+mn-cs"/>
              </a:rPr>
              <a:t>of both Judaism, in his identity as both proto-prophet and lawgiver,</a:t>
            </a:r>
          </a:p>
          <a:p>
            <a:r>
              <a:rPr lang="en-US" sz="1200" kern="1200" dirty="0" smtClean="0">
                <a:solidFill>
                  <a:schemeClr val="tx1"/>
                </a:solidFill>
                <a:effectLst/>
                <a:latin typeface="+mn-lt"/>
                <a:ea typeface="+mn-ea"/>
                <a:cs typeface="+mn-cs"/>
              </a:rPr>
              <a:t>and Christianity, in his role as typological progenitor of the Messiah, the</a:t>
            </a:r>
          </a:p>
          <a:p>
            <a:r>
              <a:rPr lang="en-US" sz="1200" kern="1200" dirty="0" smtClean="0">
                <a:solidFill>
                  <a:schemeClr val="tx1"/>
                </a:solidFill>
                <a:effectLst/>
                <a:latin typeface="+mn-lt"/>
                <a:ea typeface="+mn-ea"/>
                <a:cs typeface="+mn-cs"/>
              </a:rPr>
              <a:t>“prophet like unto Moses.”  Within these texts we find a man of great interest, whose complexity, humanity and grandeur far surpass Hollywood’s best Technicolor notions.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Steven Charles </a:t>
            </a:r>
            <a:r>
              <a:rPr lang="en-US" sz="1200" kern="1200" dirty="0" err="1" smtClean="0">
                <a:solidFill>
                  <a:schemeClr val="tx1"/>
                </a:solidFill>
                <a:effectLst/>
                <a:latin typeface="+mn-lt"/>
                <a:ea typeface="+mn-ea"/>
                <a:cs typeface="+mn-cs"/>
              </a:rPr>
              <a:t>Ger</a:t>
            </a:r>
            <a:r>
              <a:rPr lang="en-US" sz="1200" kern="1200" dirty="0" smtClean="0">
                <a:solidFill>
                  <a:schemeClr val="tx1"/>
                </a:solidFill>
                <a:effectLst/>
                <a:latin typeface="+mn-lt"/>
                <a:ea typeface="+mn-ea"/>
                <a:cs typeface="+mn-cs"/>
              </a:rPr>
              <a:t>, founder and director of Sojourner Ministries,</a:t>
            </a:r>
          </a:p>
          <a:p>
            <a:r>
              <a:rPr lang="en-US" sz="1200" kern="1200" dirty="0" smtClean="0">
                <a:solidFill>
                  <a:schemeClr val="tx1"/>
                </a:solidFill>
                <a:effectLst/>
                <a:latin typeface="+mn-lt"/>
                <a:ea typeface="+mn-ea"/>
                <a:cs typeface="+mn-cs"/>
              </a:rPr>
              <a:t>is the author of </a:t>
            </a:r>
            <a:r>
              <a:rPr lang="en-US" sz="1200" i="1" kern="1200" dirty="0" smtClean="0">
                <a:solidFill>
                  <a:schemeClr val="tx1"/>
                </a:solidFill>
                <a:effectLst/>
                <a:latin typeface="+mn-lt"/>
                <a:ea typeface="+mn-ea"/>
                <a:cs typeface="+mn-cs"/>
              </a:rPr>
              <a:t>Acts: Witnesses to the World </a:t>
            </a:r>
            <a:r>
              <a:rPr lang="en-US" sz="1200" kern="1200" dirty="0" smtClean="0">
                <a:solidFill>
                  <a:schemeClr val="tx1"/>
                </a:solidFill>
                <a:effectLst/>
                <a:latin typeface="+mn-lt"/>
                <a:ea typeface="+mn-ea"/>
                <a:cs typeface="+mn-cs"/>
              </a:rPr>
              <a:t>and</a:t>
            </a:r>
            <a:r>
              <a:rPr lang="en-US" sz="1200" i="1" kern="1200" dirty="0" smtClean="0">
                <a:solidFill>
                  <a:schemeClr val="tx1"/>
                </a:solidFill>
                <a:effectLst/>
                <a:latin typeface="+mn-lt"/>
                <a:ea typeface="+mn-ea"/>
                <a:cs typeface="+mn-cs"/>
              </a:rPr>
              <a:t> Hebrews: Christ is Greater, Exploring Bible Prophecy from Genesis to Revelation </a:t>
            </a:r>
            <a:r>
              <a:rPr lang="en-US" sz="1200" kern="1200" dirty="0" smtClean="0">
                <a:solidFill>
                  <a:schemeClr val="tx1"/>
                </a:solidFill>
                <a:effectLst/>
                <a:latin typeface="+mn-lt"/>
                <a:ea typeface="+mn-ea"/>
                <a:cs typeface="+mn-cs"/>
              </a:rPr>
              <a:t>and</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host of the DVD</a:t>
            </a:r>
            <a:r>
              <a:rPr lang="en-US" sz="1200" i="1" kern="1200" dirty="0" smtClean="0">
                <a:solidFill>
                  <a:schemeClr val="tx1"/>
                </a:solidFill>
                <a:effectLst/>
                <a:latin typeface="+mn-lt"/>
                <a:ea typeface="+mn-ea"/>
                <a:cs typeface="+mn-cs"/>
              </a:rPr>
              <a:t>, The Unleavened Messiah: A Portrait of Christ in the Passover.</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5</a:t>
            </a:fld>
            <a:endParaRPr lang="en-US"/>
          </a:p>
        </p:txBody>
      </p:sp>
    </p:spTree>
    <p:extLst>
      <p:ext uri="{BB962C8B-B14F-4D97-AF65-F5344CB8AC3E}">
        <p14:creationId xmlns:p14="http://schemas.microsoft.com/office/powerpoint/2010/main" val="1707670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Israel Restoration Ministries</a:t>
            </a:r>
          </a:p>
          <a:p>
            <a:r>
              <a:rPr lang="en-US" dirty="0" smtClean="0"/>
              <a:t>http://</a:t>
            </a:r>
            <a:r>
              <a:rPr lang="en-US" dirty="0" err="1" smtClean="0"/>
              <a:t>www.israelrestoration.org</a:t>
            </a:r>
            <a:endParaRPr lang="en-US" dirty="0" smtClean="0"/>
          </a:p>
          <a:p>
            <a:r>
              <a:rPr lang="en-US" sz="1200" b="1" kern="1200" dirty="0" smtClean="0">
                <a:solidFill>
                  <a:schemeClr val="tx1"/>
                </a:solidFill>
                <a:effectLst/>
                <a:latin typeface="+mn-lt"/>
                <a:ea typeface="+mn-ea"/>
                <a:cs typeface="+mn-cs"/>
              </a:rPr>
              <a:t>New Friendship with God Study Bible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Four years in the making! This amazing Study Bible features some of the greatest Messianic resources and Jewish Bible study helps available on the market. It’s available online at </a:t>
            </a:r>
            <a:r>
              <a:rPr lang="en-US" sz="1200" kern="1200" dirty="0" smtClean="0">
                <a:solidFill>
                  <a:schemeClr val="tx1"/>
                </a:solidFill>
                <a:effectLst/>
                <a:latin typeface="+mn-lt"/>
                <a:ea typeface="+mn-ea"/>
                <a:cs typeface="+mn-cs"/>
                <a:hlinkClick r:id="rId3"/>
              </a:rPr>
              <a:t>www.FriendshipwithGod.org</a:t>
            </a:r>
            <a:r>
              <a:rPr lang="en-US" sz="1200" kern="1200" dirty="0" smtClean="0">
                <a:solidFill>
                  <a:schemeClr val="tx1"/>
                </a:solidFill>
                <a:effectLst/>
                <a:latin typeface="+mn-lt"/>
                <a:ea typeface="+mn-ea"/>
                <a:cs typeface="+mn-cs"/>
              </a:rPr>
              <a:t> under </a:t>
            </a:r>
            <a:r>
              <a:rPr lang="en-US" sz="1200" b="1" kern="1200" dirty="0" smtClean="0">
                <a:solidFill>
                  <a:schemeClr val="tx1"/>
                </a:solidFill>
                <a:effectLst/>
                <a:latin typeface="+mn-lt"/>
                <a:ea typeface="+mn-ea"/>
                <a:cs typeface="+mn-cs"/>
              </a:rPr>
              <a:t>Resources</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Tom Cantor Materials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GENUINE LAMBSKIN LARGE PRINT BIBLE FEATURES:</a:t>
            </a:r>
          </a:p>
          <a:p>
            <a:r>
              <a:rPr lang="en-US" sz="1200" kern="1200" dirty="0" smtClean="0">
                <a:solidFill>
                  <a:schemeClr val="tx1"/>
                </a:solidFill>
                <a:effectLst/>
                <a:latin typeface="+mn-lt"/>
                <a:ea typeface="+mn-ea"/>
                <a:cs typeface="+mn-cs"/>
              </a:rPr>
              <a:t> Over 30,000 Bible column and inline scripture references</a:t>
            </a:r>
          </a:p>
          <a:p>
            <a:r>
              <a:rPr lang="en-US" sz="1200" kern="1200" dirty="0" smtClean="0">
                <a:solidFill>
                  <a:schemeClr val="tx1"/>
                </a:solidFill>
                <a:effectLst/>
                <a:latin typeface="+mn-lt"/>
                <a:ea typeface="+mn-ea"/>
                <a:cs typeface="+mn-cs"/>
              </a:rPr>
              <a:t> 12 custom-made full-color maps</a:t>
            </a:r>
          </a:p>
          <a:p>
            <a:r>
              <a:rPr lang="en-US" sz="1200" kern="1200" dirty="0" smtClean="0">
                <a:solidFill>
                  <a:schemeClr val="tx1"/>
                </a:solidFill>
                <a:effectLst/>
                <a:latin typeface="+mn-lt"/>
                <a:ea typeface="+mn-ea"/>
                <a:cs typeface="+mn-cs"/>
              </a:rPr>
              <a:t> History of Israel 9 page full color timeline &amp; maps</a:t>
            </a:r>
          </a:p>
          <a:p>
            <a:r>
              <a:rPr lang="en-US" sz="1200" kern="1200" dirty="0" smtClean="0">
                <a:solidFill>
                  <a:schemeClr val="tx1"/>
                </a:solidFill>
                <a:effectLst/>
                <a:latin typeface="+mn-lt"/>
                <a:ea typeface="+mn-ea"/>
                <a:cs typeface="+mn-cs"/>
              </a:rPr>
              <a:t> Full Bible Concordance</a:t>
            </a:r>
          </a:p>
          <a:p>
            <a:r>
              <a:rPr lang="en-US" sz="1200" kern="1200" dirty="0" smtClean="0">
                <a:solidFill>
                  <a:schemeClr val="tx1"/>
                </a:solidFill>
                <a:effectLst/>
                <a:latin typeface="+mn-lt"/>
                <a:ea typeface="+mn-ea"/>
                <a:cs typeface="+mn-cs"/>
              </a:rPr>
              <a:t> Popular Bible Scriptures to Study and Memorize</a:t>
            </a:r>
          </a:p>
          <a:p>
            <a:r>
              <a:rPr lang="en-US" sz="1200" kern="1200" dirty="0" smtClean="0">
                <a:solidFill>
                  <a:schemeClr val="tx1"/>
                </a:solidFill>
                <a:effectLst/>
                <a:latin typeface="+mn-lt"/>
                <a:ea typeface="+mn-ea"/>
                <a:cs typeface="+mn-cs"/>
              </a:rPr>
              <a:t> Prophecy and Fulfillment Study Section</a:t>
            </a:r>
          </a:p>
          <a:p>
            <a:r>
              <a:rPr lang="en-US" sz="1200" kern="1200" dirty="0" smtClean="0">
                <a:solidFill>
                  <a:schemeClr val="tx1"/>
                </a:solidFill>
                <a:effectLst/>
                <a:latin typeface="+mn-lt"/>
                <a:ea typeface="+mn-ea"/>
                <a:cs typeface="+mn-cs"/>
              </a:rPr>
              <a:t> Names of the Messiah Study Section</a:t>
            </a:r>
          </a:p>
          <a:p>
            <a:r>
              <a:rPr lang="en-US" sz="1200" kern="1200" dirty="0" smtClean="0">
                <a:solidFill>
                  <a:schemeClr val="tx1"/>
                </a:solidFill>
                <a:effectLst/>
                <a:latin typeface="+mn-lt"/>
                <a:ea typeface="+mn-ea"/>
                <a:cs typeface="+mn-cs"/>
              </a:rPr>
              <a:t> The Life of Joseph Study</a:t>
            </a:r>
          </a:p>
          <a:p>
            <a:r>
              <a:rPr lang="en-US" sz="1200" kern="1200" dirty="0" smtClean="0">
                <a:solidFill>
                  <a:schemeClr val="tx1"/>
                </a:solidFill>
                <a:effectLst/>
                <a:latin typeface="+mn-lt"/>
                <a:ea typeface="+mn-ea"/>
                <a:cs typeface="+mn-cs"/>
              </a:rPr>
              <a:t> FAQ’s about the Jewish Messiah</a:t>
            </a:r>
          </a:p>
          <a:p>
            <a:r>
              <a:rPr lang="en-US" sz="1200" kern="1200" dirty="0" smtClean="0">
                <a:solidFill>
                  <a:schemeClr val="tx1"/>
                </a:solidFill>
                <a:effectLst/>
                <a:latin typeface="+mn-lt"/>
                <a:ea typeface="+mn-ea"/>
                <a:cs typeface="+mn-cs"/>
              </a:rPr>
              <a:t> Hebrew Root notations &amp; definitions</a:t>
            </a:r>
          </a:p>
          <a:p>
            <a:r>
              <a:rPr lang="en-US" sz="1200" kern="1200" dirty="0" smtClean="0">
                <a:solidFill>
                  <a:schemeClr val="tx1"/>
                </a:solidFill>
                <a:effectLst/>
                <a:latin typeface="+mn-lt"/>
                <a:ea typeface="+mn-ea"/>
                <a:cs typeface="+mn-cs"/>
              </a:rPr>
              <a:t> How to Receive the Jewish Messiah</a:t>
            </a:r>
          </a:p>
          <a:p>
            <a:r>
              <a:rPr lang="en-US" sz="1200" kern="1200" dirty="0" smtClean="0">
                <a:solidFill>
                  <a:schemeClr val="tx1"/>
                </a:solidFill>
                <a:effectLst/>
                <a:latin typeface="+mn-lt"/>
                <a:ea typeface="+mn-ea"/>
                <a:cs typeface="+mn-cs"/>
              </a:rPr>
              <a:t> Tour of the Bible Scripture Journey</a:t>
            </a:r>
          </a:p>
          <a:p>
            <a:r>
              <a:rPr lang="en-US" sz="1200" kern="1200" dirty="0" smtClean="0">
                <a:solidFill>
                  <a:schemeClr val="tx1"/>
                </a:solidFill>
                <a:effectLst/>
                <a:latin typeface="+mn-lt"/>
                <a:ea typeface="+mn-ea"/>
                <a:cs typeface="+mn-cs"/>
              </a:rPr>
              <a:t> Daily Bread reading notations</a:t>
            </a:r>
          </a:p>
          <a:p>
            <a:r>
              <a:rPr lang="en-US" sz="1200" kern="1200" dirty="0" smtClean="0">
                <a:solidFill>
                  <a:schemeClr val="tx1"/>
                </a:solidFill>
                <a:effectLst/>
                <a:latin typeface="+mn-lt"/>
                <a:ea typeface="+mn-ea"/>
                <a:cs typeface="+mn-cs"/>
              </a:rPr>
              <a:t> 7 full-size note pages for writing special remembrances</a:t>
            </a:r>
          </a:p>
          <a:p>
            <a:r>
              <a:rPr lang="en-US" sz="1200" kern="1200" dirty="0" smtClean="0">
                <a:solidFill>
                  <a:schemeClr val="tx1"/>
                </a:solidFill>
                <a:effectLst/>
                <a:latin typeface="+mn-lt"/>
                <a:ea typeface="+mn-ea"/>
                <a:cs typeface="+mn-cs"/>
              </a:rPr>
              <a:t>Offering a Spanish/Hebrew New Testament version of this Bible called</a:t>
            </a:r>
            <a:r>
              <a:rPr lang="en-US" sz="1200" b="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Amidstad</a:t>
            </a:r>
            <a:r>
              <a:rPr lang="en-US" sz="1200" b="1" i="1" kern="1200" dirty="0" smtClean="0">
                <a:solidFill>
                  <a:schemeClr val="tx1"/>
                </a:solidFill>
                <a:effectLst/>
                <a:latin typeface="+mn-lt"/>
                <a:ea typeface="+mn-ea"/>
                <a:cs typeface="+mn-cs"/>
              </a:rPr>
              <a:t> Con Dios Nuevo </a:t>
            </a:r>
            <a:r>
              <a:rPr lang="en-US" sz="1200" b="1" i="1" kern="1200" dirty="0" err="1" smtClean="0">
                <a:solidFill>
                  <a:schemeClr val="tx1"/>
                </a:solidFill>
                <a:effectLst/>
                <a:latin typeface="+mn-lt"/>
                <a:ea typeface="+mn-ea"/>
                <a:cs typeface="+mn-cs"/>
              </a:rPr>
              <a:t>Pacto</a:t>
            </a:r>
            <a:r>
              <a:rPr lang="en-US" sz="1200" b="1" i="1" kern="1200" dirty="0" smtClean="0">
                <a:solidFill>
                  <a:schemeClr val="tx1"/>
                </a:solidFill>
                <a:effectLst/>
                <a:latin typeface="+mn-lt"/>
                <a:ea typeface="+mn-ea"/>
                <a:cs typeface="+mn-cs"/>
              </a:rPr>
              <a:t> – </a:t>
            </a:r>
            <a:r>
              <a:rPr lang="en-US" sz="1200" b="1" i="1" kern="1200" dirty="0" err="1" smtClean="0">
                <a:solidFill>
                  <a:schemeClr val="tx1"/>
                </a:solidFill>
                <a:effectLst/>
                <a:latin typeface="+mn-lt"/>
                <a:ea typeface="+mn-ea"/>
                <a:cs typeface="+mn-cs"/>
              </a:rPr>
              <a:t>Hebreo</a:t>
            </a:r>
            <a:r>
              <a:rPr lang="en-US" sz="1200" b="1" i="1" kern="1200" dirty="0" smtClean="0">
                <a:solidFill>
                  <a:schemeClr val="tx1"/>
                </a:solidFill>
                <a:effectLst/>
                <a:latin typeface="+mn-lt"/>
                <a:ea typeface="+mn-ea"/>
                <a:cs typeface="+mn-cs"/>
              </a:rPr>
              <a:t>/</a:t>
            </a:r>
            <a:r>
              <a:rPr lang="en-US" sz="1200" b="1" i="1" kern="1200" dirty="0" err="1" smtClean="0">
                <a:solidFill>
                  <a:schemeClr val="tx1"/>
                </a:solidFill>
                <a:effectLst/>
                <a:latin typeface="+mn-lt"/>
                <a:ea typeface="+mn-ea"/>
                <a:cs typeface="+mn-cs"/>
              </a:rPr>
              <a:t>Espanol</a:t>
            </a:r>
            <a:endParaRPr lang="en-US" sz="1200" kern="1200" dirty="0" smtClean="0">
              <a:solidFill>
                <a:schemeClr val="tx1"/>
              </a:solidFill>
              <a:effectLst/>
              <a:latin typeface="+mn-lt"/>
              <a:ea typeface="+mn-ea"/>
              <a:cs typeface="+mn-cs"/>
            </a:endParaRPr>
          </a:p>
          <a:p>
            <a:endParaRPr lang="en-US" dirty="0" smtClean="0"/>
          </a:p>
          <a:p>
            <a:r>
              <a:rPr lang="en-US" sz="1200" kern="1200" dirty="0" smtClean="0">
                <a:solidFill>
                  <a:schemeClr val="tx1"/>
                </a:solidFill>
                <a:effectLst/>
                <a:latin typeface="+mn-lt"/>
                <a:ea typeface="+mn-ea"/>
                <a:cs typeface="+mn-cs"/>
              </a:rPr>
              <a:t>Launching in the Fall the “Personal Relevance of the Passover”, which is a small 26 page booklet on the Passover, with Old Testament prophecy and practices shown in light of the New Testament application in the Lord Jesus Christ,</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a new 10 Commandment English Orthodox emphasis tract.</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6</a:t>
            </a:fld>
            <a:endParaRPr lang="en-US"/>
          </a:p>
        </p:txBody>
      </p:sp>
    </p:spTree>
    <p:extLst>
      <p:ext uri="{BB962C8B-B14F-4D97-AF65-F5344CB8AC3E}">
        <p14:creationId xmlns:p14="http://schemas.microsoft.com/office/powerpoint/2010/main" val="430743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Everlasting Jew</a:t>
            </a:r>
          </a:p>
          <a:p>
            <a:r>
              <a:rPr lang="en-US" dirty="0" smtClean="0"/>
              <a:t>Selected Writings of Rabbi Isaac</a:t>
            </a:r>
            <a:r>
              <a:rPr lang="en-US" baseline="0" dirty="0" smtClean="0"/>
              <a:t> Lichtenstein</a:t>
            </a:r>
          </a:p>
          <a:p>
            <a:endParaRPr lang="en-US" sz="1200" i="0" kern="1200" dirty="0" smtClean="0">
              <a:solidFill>
                <a:schemeClr val="tx1"/>
              </a:solidFill>
              <a:latin typeface="+mn-lt"/>
              <a:ea typeface="+mn-ea"/>
              <a:cs typeface="+mn-cs"/>
            </a:endParaRPr>
          </a:p>
          <a:p>
            <a:r>
              <a:rPr lang="en-US" sz="1200" i="0" kern="1200" dirty="0" smtClean="0">
                <a:solidFill>
                  <a:schemeClr val="tx1"/>
                </a:solidFill>
                <a:latin typeface="+mn-lt"/>
                <a:ea typeface="+mn-ea"/>
                <a:cs typeface="+mn-cs"/>
              </a:rPr>
              <a:t>Rabbi Lichtenstein became an outspoken disciple of Yeshua of Nazareth, but he remained in his post as district rabbi for several years. Despite pressure from rabbinic authorities, Jewish believers, and Christian leaders, he could not be compelled to renounce Judaism or his devotion to the Torah.</a:t>
            </a:r>
            <a:r>
              <a:rPr lang="en-US" sz="1200" i="0" kern="1200" baseline="0" dirty="0" smtClean="0">
                <a:solidFill>
                  <a:schemeClr val="tx1"/>
                </a:solidFill>
                <a:latin typeface="+mn-lt"/>
                <a:ea typeface="+mn-ea"/>
                <a:cs typeface="+mn-cs"/>
              </a:rPr>
              <a:t> </a:t>
            </a:r>
            <a:r>
              <a:rPr lang="en-US" sz="1200" i="0" kern="1200" dirty="0" smtClean="0">
                <a:solidFill>
                  <a:schemeClr val="tx1"/>
                </a:solidFill>
                <a:latin typeface="+mn-lt"/>
                <a:ea typeface="+mn-ea"/>
                <a:cs typeface="+mn-cs"/>
              </a:rPr>
              <a:t>Today, he is regarded as a pioneer of the Messianic Jewish movement.</a:t>
            </a:r>
          </a:p>
          <a:p>
            <a:r>
              <a:rPr lang="en-US" sz="1200" i="1" kern="1200" dirty="0" smtClean="0">
                <a:solidFill>
                  <a:schemeClr val="tx1"/>
                </a:solidFill>
                <a:latin typeface="+mn-lt"/>
                <a:ea typeface="+mn-ea"/>
                <a:cs typeface="+mn-cs"/>
              </a:rPr>
              <a:t>The Everlasting Jew</a:t>
            </a:r>
            <a:r>
              <a:rPr lang="en-US" sz="1200" i="0" kern="1200" dirty="0" smtClean="0">
                <a:solidFill>
                  <a:schemeClr val="tx1"/>
                </a:solidFill>
                <a:latin typeface="+mn-lt"/>
                <a:ea typeface="+mn-ea"/>
                <a:cs typeface="+mn-cs"/>
              </a:rPr>
              <a:t>, compiled, edited, and revised by Jordan Gayle Levy and D. Thomas Lancaster, is a new collation of Lichtenstein’s inspiring writings, many of them culled from the libraries of Europe and translated to English for the first time. </a:t>
            </a:r>
            <a:r>
              <a:rPr lang="en-US" sz="1200" i="1" kern="1200" dirty="0" smtClean="0">
                <a:solidFill>
                  <a:schemeClr val="tx1"/>
                </a:solidFill>
                <a:latin typeface="+mn-lt"/>
                <a:ea typeface="+mn-ea"/>
                <a:cs typeface="+mn-cs"/>
              </a:rPr>
              <a:t>The Everlasting Jew</a:t>
            </a:r>
            <a:r>
              <a:rPr lang="en-US" sz="1200" i="0" kern="1200" dirty="0" smtClean="0">
                <a:solidFill>
                  <a:schemeClr val="tx1"/>
                </a:solidFill>
                <a:latin typeface="+mn-lt"/>
                <a:ea typeface="+mn-ea"/>
                <a:cs typeface="+mn-cs"/>
              </a:rPr>
              <a:t> also includes the story of Lichtenstein’s life and his encounter with the Gospel.</a:t>
            </a:r>
          </a:p>
          <a:p>
            <a:endParaRPr lang="en-US" sz="1200" i="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Love and the Messianic Age</a:t>
            </a:r>
          </a:p>
          <a:p>
            <a:r>
              <a:rPr lang="en-US" sz="1200" kern="1200" dirty="0" smtClean="0">
                <a:solidFill>
                  <a:schemeClr val="tx1"/>
                </a:solidFill>
                <a:latin typeface="+mn-lt"/>
                <a:ea typeface="+mn-ea"/>
                <a:cs typeface="+mn-cs"/>
              </a:rPr>
              <a:t>A Chasidic discourse from one of the pioneers of Messianic Judaism, Paul </a:t>
            </a:r>
            <a:r>
              <a:rPr lang="en-US" sz="1200" kern="1200" dirty="0" err="1" smtClean="0">
                <a:solidFill>
                  <a:schemeClr val="tx1"/>
                </a:solidFill>
                <a:latin typeface="+mn-lt"/>
                <a:ea typeface="+mn-ea"/>
                <a:cs typeface="+mn-cs"/>
              </a:rPr>
              <a:t>Levertoff</a:t>
            </a:r>
            <a:r>
              <a:rPr lang="en-US" sz="1200" kern="120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crammed with stimulating thought and pervaded by real spiritual beauty.</a:t>
            </a:r>
            <a:r>
              <a:rPr lang="en-US" sz="1200" kern="1200" baseline="0" dirty="0" smtClean="0">
                <a:solidFill>
                  <a:schemeClr val="tx1"/>
                </a:solidFill>
                <a:latin typeface="+mn-lt"/>
                <a:ea typeface="+mn-ea"/>
                <a:cs typeface="+mn-cs"/>
              </a:rPr>
              <a:t> A </a:t>
            </a:r>
            <a:r>
              <a:rPr lang="en-US" sz="1200" i="0" kern="1200" dirty="0" smtClean="0">
                <a:solidFill>
                  <a:schemeClr val="tx1"/>
                </a:solidFill>
                <a:latin typeface="+mn-lt"/>
                <a:ea typeface="+mn-ea"/>
                <a:cs typeface="+mn-cs"/>
              </a:rPr>
              <a:t>mint of good things and solid learning.</a:t>
            </a:r>
            <a:r>
              <a:rPr lang="en-US" sz="1200" i="0" kern="1200" baseline="0" dirty="0" smtClean="0">
                <a:solidFill>
                  <a:schemeClr val="tx1"/>
                </a:solidFill>
                <a:latin typeface="+mn-lt"/>
                <a:ea typeface="+mn-ea"/>
                <a:cs typeface="+mn-cs"/>
              </a:rPr>
              <a:t> A </a:t>
            </a:r>
            <a:r>
              <a:rPr lang="en-US" sz="1200" i="0" kern="1200" dirty="0" smtClean="0">
                <a:solidFill>
                  <a:schemeClr val="tx1"/>
                </a:solidFill>
                <a:latin typeface="+mn-lt"/>
                <a:ea typeface="+mn-ea"/>
                <a:cs typeface="+mn-cs"/>
              </a:rPr>
              <a:t>magnificent, sturdy gold-embossed hard cover, and it would make a handsome and classic addition to any library. </a:t>
            </a:r>
          </a:p>
          <a:p>
            <a:r>
              <a:rPr lang="en-US" sz="1200" i="0" kern="1200" dirty="0" smtClean="0">
                <a:solidFill>
                  <a:schemeClr val="tx1"/>
                </a:solidFill>
                <a:latin typeface="+mn-lt"/>
                <a:ea typeface="+mn-ea"/>
                <a:cs typeface="+mn-cs"/>
              </a:rPr>
              <a:t>This is an important book for Messianic Judaism and Christianity both. It opens a field of inquiry and reflection which encourages us to internalize the spiritual truths of theology and of our faith in Messiah and causes us to consider our relationship with God, our motivations for serving him, and how our interactions with God and Torah can be expressed in hearts of joy, acts of love, fervent prayer, and sincere repentance. Most importantly, </a:t>
            </a:r>
            <a:r>
              <a:rPr lang="en-US" sz="1200" i="0" kern="1200" dirty="0" err="1" smtClean="0">
                <a:solidFill>
                  <a:schemeClr val="tx1"/>
                </a:solidFill>
                <a:latin typeface="+mn-lt"/>
                <a:ea typeface="+mn-ea"/>
                <a:cs typeface="+mn-cs"/>
              </a:rPr>
              <a:t>Levertoff’s</a:t>
            </a:r>
            <a:r>
              <a:rPr lang="en-US" sz="1200" i="0" kern="1200" dirty="0" smtClean="0">
                <a:solidFill>
                  <a:schemeClr val="tx1"/>
                </a:solidFill>
                <a:latin typeface="+mn-lt"/>
                <a:ea typeface="+mn-ea"/>
                <a:cs typeface="+mn-cs"/>
              </a:rPr>
              <a:t> work demonstrates just how mysterious and wonderful the Gospel message actually is.</a:t>
            </a:r>
            <a:r>
              <a:rPr lang="en-US" sz="1200" i="0" kern="1200" baseline="0" dirty="0" smtClean="0">
                <a:solidFill>
                  <a:schemeClr val="tx1"/>
                </a:solidFill>
                <a:latin typeface="+mn-lt"/>
                <a:ea typeface="+mn-ea"/>
                <a:cs typeface="+mn-cs"/>
              </a:rPr>
              <a:t> </a:t>
            </a:r>
            <a:r>
              <a:rPr lang="en-US" sz="1200" i="0" kern="1200" dirty="0" smtClean="0">
                <a:solidFill>
                  <a:schemeClr val="tx1"/>
                </a:solidFill>
                <a:latin typeface="+mn-lt"/>
                <a:ea typeface="+mn-ea"/>
                <a:cs typeface="+mn-cs"/>
              </a:rPr>
              <a:t>This is a book about experiencing God and attaining the revelation of the Messianic Era in the here and now.</a:t>
            </a:r>
          </a:p>
          <a:p>
            <a:endParaRPr lang="en-US" sz="120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7</a:t>
            </a:fld>
            <a:endParaRPr lang="en-US"/>
          </a:p>
        </p:txBody>
      </p:sp>
    </p:spTree>
    <p:extLst>
      <p:ext uri="{BB962C8B-B14F-4D97-AF65-F5344CB8AC3E}">
        <p14:creationId xmlns:p14="http://schemas.microsoft.com/office/powerpoint/2010/main" val="1442452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dirty="0" smtClean="0">
                <a:solidFill>
                  <a:srgbClr val="203121"/>
                </a:solidFill>
                <a:latin typeface="Myriad Pro Cond"/>
                <a:cs typeface="Myriad Pro Cond"/>
              </a:rPr>
              <a:t>The Messianic Jewish Family Bible. </a:t>
            </a:r>
          </a:p>
          <a:p>
            <a:pPr algn="just"/>
            <a:r>
              <a:rPr lang="en-US" sz="1200" b="1" dirty="0" smtClean="0">
                <a:solidFill>
                  <a:srgbClr val="203121"/>
                </a:solidFill>
                <a:latin typeface="Myriad Pro Cond"/>
                <a:cs typeface="Myriad Pro Cond"/>
              </a:rPr>
              <a:t>Included in this edition is the entire Tree of Life Version translation; Genesis - Revelation. This edition comes in soft, leatherette (Poly-Urethane) cover with blind embossed lettering, gold edged pages, index tabs and sewn binding and it is printed on the highest quality Bible (rice) paper! </a:t>
            </a:r>
          </a:p>
          <a:p>
            <a:pPr algn="just"/>
            <a:r>
              <a:rPr lang="en-US" sz="1200" b="1" dirty="0" smtClean="0">
                <a:solidFill>
                  <a:srgbClr val="203121"/>
                </a:solidFill>
                <a:latin typeface="Myriad Pro Cond"/>
                <a:cs typeface="Myriad Pro Cond"/>
              </a:rPr>
              <a:t> </a:t>
            </a:r>
          </a:p>
          <a:p>
            <a:pPr algn="just"/>
            <a:r>
              <a:rPr lang="en-US" sz="1200" b="1" dirty="0" smtClean="0">
                <a:solidFill>
                  <a:srgbClr val="203121"/>
                </a:solidFill>
                <a:latin typeface="Myriad Pro Cond"/>
                <a:cs typeface="Myriad Pro Cond"/>
              </a:rPr>
              <a:t>These new Family Bibles contain an extended glossary of Hebrew terms, original maps of the State of Israel, the complete </a:t>
            </a:r>
            <a:r>
              <a:rPr lang="en-US" sz="1200" b="1" dirty="0" err="1" smtClean="0">
                <a:solidFill>
                  <a:srgbClr val="203121"/>
                </a:solidFill>
                <a:latin typeface="Myriad Pro Cond"/>
                <a:cs typeface="Myriad Pro Cond"/>
              </a:rPr>
              <a:t>Parshiot</a:t>
            </a:r>
            <a:r>
              <a:rPr lang="en-US" sz="1200" b="1" dirty="0" smtClean="0">
                <a:solidFill>
                  <a:srgbClr val="203121"/>
                </a:solidFill>
                <a:latin typeface="Myriad Pro Cond"/>
                <a:cs typeface="Myriad Pro Cond"/>
              </a:rPr>
              <a:t> (Jewish reading cycle) and several Hebrew prayers that are just perfect to use in your family! </a:t>
            </a:r>
          </a:p>
          <a:p>
            <a:pPr algn="just"/>
            <a:endParaRPr lang="en-US" sz="1200" b="1" dirty="0" smtClean="0">
              <a:solidFill>
                <a:srgbClr val="203121"/>
              </a:solidFill>
              <a:latin typeface="Myriad Pro Cond"/>
              <a:cs typeface="Myriad Pro Cond"/>
            </a:endParaRPr>
          </a:p>
          <a:p>
            <a:pPr algn="just"/>
            <a:r>
              <a:rPr lang="en-US" sz="1200" b="1" dirty="0" smtClean="0">
                <a:solidFill>
                  <a:srgbClr val="203121"/>
                </a:solidFill>
                <a:latin typeface="Myriad Pro Cond"/>
                <a:cs typeface="Myriad Pro Cond"/>
              </a:rPr>
              <a:t>Also included in the Messianic Jewish Family Bible:</a:t>
            </a:r>
          </a:p>
          <a:p>
            <a:pPr algn="just"/>
            <a:r>
              <a:rPr lang="en-US" sz="1200" b="1" dirty="0" smtClean="0">
                <a:solidFill>
                  <a:srgbClr val="203121"/>
                </a:solidFill>
                <a:latin typeface="Myriad Pro Cond"/>
                <a:cs typeface="Myriad Pro Cond"/>
              </a:rPr>
              <a:t>85 Messianic Jewish Scripture Illustrations</a:t>
            </a:r>
          </a:p>
          <a:p>
            <a:pPr algn="just"/>
            <a:r>
              <a:rPr lang="en-US" sz="1200" b="1" dirty="0" smtClean="0">
                <a:solidFill>
                  <a:srgbClr val="203121"/>
                </a:solidFill>
                <a:latin typeface="Myriad Pro Cond"/>
                <a:cs typeface="Myriad Pro Cond"/>
              </a:rPr>
              <a:t>Storytelling Headings</a:t>
            </a:r>
          </a:p>
          <a:p>
            <a:pPr algn="just"/>
            <a:r>
              <a:rPr lang="en-US" sz="1200" b="1" dirty="0" smtClean="0">
                <a:solidFill>
                  <a:srgbClr val="203121"/>
                </a:solidFill>
                <a:latin typeface="Myriad Pro Cond"/>
                <a:cs typeface="Myriad Pro Cond"/>
              </a:rPr>
              <a:t>Inspiring Book introductions</a:t>
            </a:r>
          </a:p>
          <a:p>
            <a:pPr algn="just"/>
            <a:endParaRPr lang="en-US" sz="1200" b="1" dirty="0" smtClean="0">
              <a:solidFill>
                <a:srgbClr val="203121"/>
              </a:solidFill>
              <a:latin typeface="Myriad Pro Cond"/>
              <a:cs typeface="Myriad Pro Cond"/>
            </a:endParaRPr>
          </a:p>
        </p:txBody>
      </p:sp>
      <p:sp>
        <p:nvSpPr>
          <p:cNvPr id="4" name="Slide Number Placeholder 3"/>
          <p:cNvSpPr>
            <a:spLocks noGrp="1"/>
          </p:cNvSpPr>
          <p:nvPr>
            <p:ph type="sldNum" sz="quarter" idx="10"/>
          </p:nvPr>
        </p:nvSpPr>
        <p:spPr/>
        <p:txBody>
          <a:bodyPr/>
          <a:lstStyle/>
          <a:p>
            <a:fld id="{4DEEC3C9-BF86-C243-98C2-D62ED6580315}" type="slidenum">
              <a:rPr lang="en-US" smtClean="0"/>
              <a:t>8</a:t>
            </a:fld>
            <a:endParaRPr lang="en-US"/>
          </a:p>
        </p:txBody>
      </p:sp>
    </p:spTree>
    <p:extLst>
      <p:ext uri="{BB962C8B-B14F-4D97-AF65-F5344CB8AC3E}">
        <p14:creationId xmlns:p14="http://schemas.microsoft.com/office/powerpoint/2010/main" val="107329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Proverbs - Proverbial Wisdom &amp; Common Sense </a:t>
            </a:r>
            <a:r>
              <a:rPr lang="en-US" sz="1200" b="0" i="0" u="none" strike="noStrike" kern="1200" baseline="0" dirty="0" smtClean="0">
                <a:solidFill>
                  <a:schemeClr val="tx1"/>
                </a:solidFill>
                <a:latin typeface="+mn-lt"/>
                <a:ea typeface="+mn-ea"/>
                <a:cs typeface="+mn-cs"/>
              </a:rPr>
              <a:t>—Derek Leman</a:t>
            </a:r>
          </a:p>
          <a:p>
            <a:r>
              <a:rPr lang="en-US" sz="1200" b="0" i="0" u="none" strike="noStrike" kern="1200" baseline="0" dirty="0" smtClean="0">
                <a:solidFill>
                  <a:schemeClr val="tx1"/>
                </a:solidFill>
                <a:latin typeface="+mn-lt"/>
                <a:ea typeface="+mn-ea"/>
                <a:cs typeface="+mn-cs"/>
              </a:rPr>
              <a:t>A Messianic Jewish Approach to Today’s Issues from the Proverbs</a:t>
            </a:r>
          </a:p>
          <a:p>
            <a:r>
              <a:rPr lang="en-US" sz="1200" b="0" i="0" u="none" strike="noStrike" kern="1200" baseline="0" dirty="0" smtClean="0">
                <a:solidFill>
                  <a:schemeClr val="tx1"/>
                </a:solidFill>
                <a:latin typeface="+mn-lt"/>
                <a:ea typeface="+mn-ea"/>
                <a:cs typeface="+mn-cs"/>
              </a:rPr>
              <a:t>A devotional style commentary, divided into chapters suitable for daily reading.</a:t>
            </a:r>
          </a:p>
          <a:p>
            <a:r>
              <a:rPr lang="en-US" sz="1200" b="0" i="0" u="none" strike="noStrike" kern="1200" baseline="0" dirty="0" smtClean="0">
                <a:solidFill>
                  <a:schemeClr val="tx1"/>
                </a:solidFill>
                <a:latin typeface="+mn-lt"/>
                <a:ea typeface="+mn-ea"/>
                <a:cs typeface="+mn-cs"/>
              </a:rPr>
              <a:t>An encyclopedia of practical advice on topics relevant to everyone. 248 pages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Matthew Presents Yeshua, King Messiah</a:t>
            </a:r>
          </a:p>
          <a:p>
            <a:r>
              <a:rPr lang="en-US" sz="1200" b="0" i="0" u="none" strike="noStrike" kern="1200" baseline="0" dirty="0" smtClean="0">
                <a:solidFill>
                  <a:schemeClr val="tx1"/>
                </a:solidFill>
                <a:latin typeface="+mn-lt"/>
                <a:ea typeface="+mn-ea"/>
                <a:cs typeface="+mn-cs"/>
              </a:rPr>
              <a:t>A Messianic Commentary</a:t>
            </a:r>
          </a:p>
          <a:p>
            <a:r>
              <a:rPr lang="en-US" sz="1200" b="0" i="0" u="none" strike="noStrike" kern="1200" baseline="0" dirty="0" smtClean="0">
                <a:solidFill>
                  <a:schemeClr val="tx1"/>
                </a:solidFill>
                <a:latin typeface="+mn-lt"/>
                <a:ea typeface="+mn-ea"/>
                <a:cs typeface="+mn-cs"/>
              </a:rPr>
              <a:t>—Rabbi Barney Kasdan</a:t>
            </a:r>
          </a:p>
          <a:p>
            <a:r>
              <a:rPr lang="en-US" sz="1200" b="0" i="0" u="none" strike="noStrike" kern="1200" baseline="0" dirty="0" smtClean="0">
                <a:solidFill>
                  <a:schemeClr val="tx1"/>
                </a:solidFill>
                <a:latin typeface="+mn-lt"/>
                <a:ea typeface="+mn-ea"/>
                <a:cs typeface="+mn-cs"/>
              </a:rPr>
              <a:t>This commentator is well versed with first-century Jewish practices and thought,</a:t>
            </a:r>
          </a:p>
          <a:p>
            <a:r>
              <a:rPr lang="en-US" sz="1200" b="0" i="0" u="none" strike="noStrike" kern="1200" baseline="0" dirty="0" smtClean="0">
                <a:solidFill>
                  <a:schemeClr val="tx1"/>
                </a:solidFill>
                <a:latin typeface="+mn-lt"/>
                <a:ea typeface="+mn-ea"/>
                <a:cs typeface="+mn-cs"/>
              </a:rPr>
              <a:t>as well as the historical and cultural setting of the day, and the ‘traditions of the</a:t>
            </a:r>
          </a:p>
          <a:p>
            <a:r>
              <a:rPr lang="en-US" sz="1200" b="0" i="0" u="none" strike="noStrike" kern="1200" baseline="0" dirty="0" smtClean="0">
                <a:solidFill>
                  <a:schemeClr val="tx1"/>
                </a:solidFill>
                <a:latin typeface="+mn-lt"/>
                <a:ea typeface="+mn-ea"/>
                <a:cs typeface="+mn-cs"/>
              </a:rPr>
              <a:t>Elders’ that Yeshua so often spoke about. Get to know Yeshua, the King, through</a:t>
            </a:r>
          </a:p>
          <a:p>
            <a:r>
              <a:rPr lang="en-US" sz="1200" b="0" i="0" u="none" strike="noStrike" kern="1200" baseline="0" dirty="0" smtClean="0">
                <a:solidFill>
                  <a:schemeClr val="tx1"/>
                </a:solidFill>
                <a:latin typeface="+mn-lt"/>
                <a:ea typeface="+mn-ea"/>
                <a:cs typeface="+mn-cs"/>
              </a:rPr>
              <a:t>the writing of another rabbi, Barney Kasdan. 448 pages.</a:t>
            </a:r>
          </a:p>
          <a:p>
            <a:endParaRPr lang="en-US" sz="1200" b="0" i="0" u="none" strike="noStrike" kern="1200" baseline="0" dirty="0" smtClean="0">
              <a:solidFill>
                <a:schemeClr val="tx1"/>
              </a:solidFill>
              <a:latin typeface="+mn-lt"/>
              <a:ea typeface="+mn-ea"/>
              <a:cs typeface="+mn-cs"/>
            </a:endParaRPr>
          </a:p>
          <a:p>
            <a:r>
              <a:rPr lang="en-US" sz="1200" b="1" kern="1200" dirty="0" smtClean="0">
                <a:solidFill>
                  <a:schemeClr val="tx1"/>
                </a:solidFill>
                <a:effectLst/>
                <a:latin typeface="+mn-lt"/>
                <a:ea typeface="+mn-ea"/>
                <a:cs typeface="+mn-cs"/>
              </a:rPr>
              <a:t>Rabbi Paul Enlightens the Ephesians on Walking with Messiah Yeshua</a:t>
            </a:r>
          </a:p>
          <a:p>
            <a:r>
              <a:rPr lang="en-US" sz="1200" b="0" i="1" kern="1200" dirty="0" smtClean="0">
                <a:solidFill>
                  <a:schemeClr val="tx1"/>
                </a:solidFill>
                <a:effectLst/>
                <a:latin typeface="+mn-lt"/>
                <a:ea typeface="+mn-ea"/>
                <a:cs typeface="+mn-cs"/>
              </a:rPr>
              <a:t>A Messianic Commentary </a:t>
            </a:r>
            <a:r>
              <a:rPr lang="en-US" sz="1200" b="0" kern="1200" dirty="0" smtClean="0">
                <a:solidFill>
                  <a:schemeClr val="tx1"/>
                </a:solidFill>
                <a:effectLst/>
                <a:latin typeface="+mn-lt"/>
                <a:ea typeface="+mn-ea"/>
                <a:cs typeface="+mn-cs"/>
              </a:rPr>
              <a:t>—Rabbi Barney Kasdan</a:t>
            </a:r>
          </a:p>
          <a:p>
            <a:r>
              <a:rPr lang="en-US" sz="1200" b="0" kern="1200" dirty="0" smtClean="0">
                <a:solidFill>
                  <a:schemeClr val="tx1"/>
                </a:solidFill>
                <a:effectLst/>
                <a:latin typeface="+mn-lt"/>
                <a:ea typeface="+mn-ea"/>
                <a:cs typeface="+mn-cs"/>
              </a:rPr>
              <a:t>The Ephesian were a diverse group of Jews and Gentiles, united together in Messiah. They definitely had an impact on the first century world in which they lived. But the Rabbi was not just writing to that local group. What is Paul saying to us? 160 pages.</a:t>
            </a:r>
          </a:p>
          <a:p>
            <a:r>
              <a:rPr lang="en-US" sz="1200" b="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Jude On Faith and the Destructive Influence of Heresy </a:t>
            </a:r>
          </a:p>
          <a:p>
            <a:r>
              <a:rPr lang="en-US" sz="1200" b="0" i="1" kern="1200" dirty="0" smtClean="0">
                <a:solidFill>
                  <a:schemeClr val="tx1"/>
                </a:solidFill>
                <a:effectLst/>
                <a:latin typeface="+mn-lt"/>
                <a:ea typeface="+mn-ea"/>
                <a:cs typeface="+mn-cs"/>
              </a:rPr>
              <a:t>A Messianic Commentary</a:t>
            </a:r>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—Rabbi Joshua </a:t>
            </a:r>
            <a:r>
              <a:rPr lang="en-US" sz="1200" b="0" kern="1200" dirty="0" err="1" smtClean="0">
                <a:solidFill>
                  <a:schemeClr val="tx1"/>
                </a:solidFill>
                <a:effectLst/>
                <a:latin typeface="+mn-lt"/>
                <a:ea typeface="+mn-ea"/>
                <a:cs typeface="+mn-cs"/>
              </a:rPr>
              <a:t>Brumbach</a:t>
            </a:r>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Almost no other canonical book has been as neglected and overlooked as the Epistle of Jude. This little book may be small, but it has a big message that is even more relevant today as when it was originally written. 100 pages.</a:t>
            </a:r>
          </a:p>
          <a:p>
            <a:r>
              <a:rPr lang="en-US" sz="1200" b="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James the Just Presents Application of Torah </a:t>
            </a:r>
          </a:p>
          <a:p>
            <a:r>
              <a:rPr lang="en-US" sz="1200" b="0" i="1" kern="1200" dirty="0" smtClean="0">
                <a:solidFill>
                  <a:schemeClr val="tx1"/>
                </a:solidFill>
                <a:effectLst/>
                <a:latin typeface="+mn-lt"/>
                <a:ea typeface="+mn-ea"/>
                <a:cs typeface="+mn-cs"/>
              </a:rPr>
              <a:t>A Messianic Commentary </a:t>
            </a:r>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—Dr. David Friedman</a:t>
            </a:r>
          </a:p>
          <a:p>
            <a:r>
              <a:rPr lang="en-US" sz="1200" b="0" kern="1200" dirty="0" smtClean="0">
                <a:solidFill>
                  <a:schemeClr val="tx1"/>
                </a:solidFill>
                <a:effectLst/>
                <a:latin typeface="+mn-lt"/>
                <a:ea typeface="+mn-ea"/>
                <a:cs typeface="+mn-cs"/>
              </a:rPr>
              <a:t>James (Jacob) one of the Epistles written to first century Jewish followers of Yeshua. Dr. David Friedman, a former Professor of the Israel Bible Institute has shed new light for Christians from this very important letter. 152 pages.</a:t>
            </a: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9</a:t>
            </a:fld>
            <a:endParaRPr lang="en-US"/>
          </a:p>
        </p:txBody>
      </p:sp>
    </p:spTree>
    <p:extLst>
      <p:ext uri="{BB962C8B-B14F-4D97-AF65-F5344CB8AC3E}">
        <p14:creationId xmlns:p14="http://schemas.microsoft.com/office/powerpoint/2010/main" val="2397464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6775">
              <a:lnSpc>
                <a:spcPct val="20000"/>
              </a:lnSpc>
              <a:spcBef>
                <a:spcPct val="50000"/>
              </a:spcBef>
              <a:spcAft>
                <a:spcPts val="600"/>
              </a:spcAft>
              <a:buFontTx/>
              <a:buNone/>
            </a:pPr>
            <a:endParaRPr lang="en-US" sz="1200" b="1" dirty="0" smtClean="0">
              <a:solidFill>
                <a:srgbClr val="FDE5C1"/>
              </a:solidFill>
              <a:latin typeface="Myriad Pro Cond"/>
              <a:cs typeface="Myriad Pro Cond"/>
            </a:endParaRPr>
          </a:p>
          <a:p>
            <a:pPr defTabSz="866775">
              <a:lnSpc>
                <a:spcPct val="20000"/>
              </a:lnSpc>
              <a:spcBef>
                <a:spcPct val="50000"/>
              </a:spcBef>
              <a:spcAft>
                <a:spcPts val="600"/>
              </a:spcAft>
              <a:buFontTx/>
              <a:buChar char="•"/>
            </a:pPr>
            <a:r>
              <a:rPr lang="en-US" sz="1200" b="1" dirty="0" smtClean="0">
                <a:solidFill>
                  <a:srgbClr val="FDE5C1"/>
                </a:solidFill>
                <a:latin typeface="Myriad Pro Cond"/>
                <a:cs typeface="Myriad Pro Cond"/>
              </a:rPr>
              <a:t> Text based on the </a:t>
            </a:r>
            <a:r>
              <a:rPr lang="en-US" sz="1200" b="1" i="1" dirty="0" smtClean="0">
                <a:solidFill>
                  <a:srgbClr val="FDE5C1"/>
                </a:solidFill>
                <a:latin typeface="Myriad Pro Cond"/>
                <a:cs typeface="Myriad Pro Cond"/>
              </a:rPr>
              <a:t>Complete Jewish Bible</a:t>
            </a:r>
            <a:endParaRPr lang="en-US" sz="1200" b="1" dirty="0" smtClean="0">
              <a:solidFill>
                <a:srgbClr val="FDE5C1"/>
              </a:solidFill>
              <a:latin typeface="Myriad Pro Cond"/>
              <a:cs typeface="Myriad Pro Cond"/>
            </a:endParaRPr>
          </a:p>
          <a:p>
            <a:pPr defTabSz="866775">
              <a:lnSpc>
                <a:spcPct val="20000"/>
              </a:lnSpc>
              <a:spcBef>
                <a:spcPct val="50000"/>
              </a:spcBef>
              <a:spcAft>
                <a:spcPts val="600"/>
              </a:spcAft>
              <a:buFontTx/>
              <a:buChar char="•"/>
            </a:pPr>
            <a:r>
              <a:rPr lang="en-US" sz="1200" b="1" dirty="0" smtClean="0">
                <a:solidFill>
                  <a:srgbClr val="FDE5C1"/>
                </a:solidFill>
                <a:latin typeface="Myriad Pro Cond"/>
                <a:cs typeface="Myriad Pro Cond"/>
              </a:rPr>
              <a:t> Study notes from David Stern’s </a:t>
            </a:r>
            <a:r>
              <a:rPr lang="en-US" sz="1200" b="1" i="1" dirty="0" smtClean="0">
                <a:solidFill>
                  <a:srgbClr val="FDE5C1"/>
                </a:solidFill>
                <a:latin typeface="Myriad Pro Cond"/>
                <a:cs typeface="Myriad Pro Cond"/>
              </a:rPr>
              <a:t>Jewish New</a:t>
            </a:r>
          </a:p>
          <a:p>
            <a:pPr defTabSz="866775">
              <a:lnSpc>
                <a:spcPct val="20000"/>
              </a:lnSpc>
              <a:spcBef>
                <a:spcPct val="50000"/>
              </a:spcBef>
              <a:spcAft>
                <a:spcPts val="600"/>
              </a:spcAft>
            </a:pPr>
            <a:r>
              <a:rPr lang="en-US" sz="1200" b="1" i="1" dirty="0" smtClean="0">
                <a:solidFill>
                  <a:srgbClr val="FDE5C1"/>
                </a:solidFill>
                <a:latin typeface="Myriad Pro Cond"/>
                <a:cs typeface="Myriad Pro Cond"/>
              </a:rPr>
              <a:t>Testament Commentary </a:t>
            </a:r>
            <a:r>
              <a:rPr lang="en-US" sz="1200" b="1" dirty="0" smtClean="0">
                <a:solidFill>
                  <a:srgbClr val="FDE5C1"/>
                </a:solidFill>
                <a:latin typeface="Myriad Pro Cond"/>
                <a:cs typeface="Myriad Pro Cond"/>
              </a:rPr>
              <a:t>&amp; other Scholars</a:t>
            </a:r>
          </a:p>
          <a:p>
            <a:pPr defTabSz="866775">
              <a:lnSpc>
                <a:spcPct val="20000"/>
              </a:lnSpc>
              <a:spcBef>
                <a:spcPct val="50000"/>
              </a:spcBef>
              <a:spcAft>
                <a:spcPts val="600"/>
              </a:spcAft>
              <a:buFontTx/>
              <a:buChar char="•"/>
            </a:pPr>
            <a:r>
              <a:rPr lang="en-US" sz="1200" b="1" dirty="0" smtClean="0">
                <a:solidFill>
                  <a:srgbClr val="FDE5C1"/>
                </a:solidFill>
                <a:latin typeface="Myriad Pro Cond"/>
                <a:cs typeface="Myriad Pro Cond"/>
              </a:rPr>
              <a:t> Simplified easy-to-read transliterations </a:t>
            </a:r>
          </a:p>
          <a:p>
            <a:pPr defTabSz="866775">
              <a:lnSpc>
                <a:spcPct val="20000"/>
              </a:lnSpc>
              <a:spcBef>
                <a:spcPct val="50000"/>
              </a:spcBef>
              <a:spcAft>
                <a:spcPts val="600"/>
              </a:spcAft>
              <a:buFontTx/>
              <a:buChar char="•"/>
            </a:pPr>
            <a:r>
              <a:rPr lang="en-US" sz="1200" b="1" dirty="0" smtClean="0">
                <a:solidFill>
                  <a:srgbClr val="FDE5C1"/>
                </a:solidFill>
                <a:latin typeface="Myriad Pro Cond"/>
                <a:cs typeface="Myriad Pro Cond"/>
              </a:rPr>
              <a:t> Introductions and outlines</a:t>
            </a:r>
            <a:r>
              <a:rPr lang="en-US" sz="1200" b="1" baseline="0" dirty="0" smtClean="0">
                <a:solidFill>
                  <a:srgbClr val="FDE5C1"/>
                </a:solidFill>
                <a:latin typeface="Myriad Pro Cond"/>
                <a:cs typeface="Myriad Pro Cond"/>
              </a:rPr>
              <a:t> for</a:t>
            </a:r>
            <a:r>
              <a:rPr lang="en-US" sz="1200" b="1" dirty="0" smtClean="0">
                <a:solidFill>
                  <a:srgbClr val="FDE5C1"/>
                </a:solidFill>
                <a:latin typeface="Myriad Pro Cond"/>
                <a:cs typeface="Myriad Pro Cond"/>
              </a:rPr>
              <a:t> each book</a:t>
            </a:r>
            <a:r>
              <a:rPr lang="en-US" sz="1200" b="1" baseline="0" dirty="0" smtClean="0">
                <a:solidFill>
                  <a:srgbClr val="FDE5C1"/>
                </a:solidFill>
                <a:latin typeface="Myriad Pro Cond"/>
                <a:cs typeface="Myriad Pro Cond"/>
              </a:rPr>
              <a:t> of the Bible</a:t>
            </a:r>
            <a:endParaRPr lang="en-US" sz="1200" b="1" dirty="0" smtClean="0">
              <a:solidFill>
                <a:srgbClr val="FDE5C1"/>
              </a:solidFill>
              <a:latin typeface="Myriad Pro Cond"/>
              <a:cs typeface="Myriad Pro Cond"/>
            </a:endParaRPr>
          </a:p>
          <a:p>
            <a:pPr defTabSz="866775">
              <a:lnSpc>
                <a:spcPct val="20000"/>
              </a:lnSpc>
              <a:spcBef>
                <a:spcPct val="50000"/>
              </a:spcBef>
              <a:spcAft>
                <a:spcPts val="600"/>
              </a:spcAft>
              <a:buFontTx/>
              <a:buChar char="•"/>
            </a:pPr>
            <a:r>
              <a:rPr lang="en-US" sz="1200" b="1" dirty="0" smtClean="0">
                <a:solidFill>
                  <a:srgbClr val="FDE5C1"/>
                </a:solidFill>
                <a:latin typeface="Myriad Pro Cond"/>
                <a:cs typeface="Myriad Pro Cond"/>
              </a:rPr>
              <a:t> Short articles/Explanatory essays</a:t>
            </a:r>
          </a:p>
          <a:p>
            <a:pPr defTabSz="866775">
              <a:lnSpc>
                <a:spcPct val="20000"/>
              </a:lnSpc>
              <a:spcBef>
                <a:spcPct val="50000"/>
              </a:spcBef>
              <a:spcAft>
                <a:spcPts val="600"/>
              </a:spcAft>
              <a:buFontTx/>
              <a:buChar char="•"/>
            </a:pPr>
            <a:r>
              <a:rPr lang="en-US" sz="1200" b="1" dirty="0" smtClean="0">
                <a:solidFill>
                  <a:srgbClr val="FDE5C1"/>
                </a:solidFill>
                <a:latin typeface="Myriad Pro Cond"/>
                <a:cs typeface="Myriad Pro Cond"/>
              </a:rPr>
              <a:t> New, updated maps &amp; unique charts</a:t>
            </a:r>
          </a:p>
          <a:p>
            <a:pPr defTabSz="866775">
              <a:lnSpc>
                <a:spcPct val="20000"/>
              </a:lnSpc>
              <a:spcBef>
                <a:spcPct val="50000"/>
              </a:spcBef>
              <a:spcAft>
                <a:spcPts val="600"/>
              </a:spcAft>
              <a:buFontTx/>
              <a:buChar char="•"/>
            </a:pPr>
            <a:r>
              <a:rPr lang="en-US" sz="1200" b="1" dirty="0" smtClean="0">
                <a:solidFill>
                  <a:srgbClr val="FDE5C1"/>
                </a:solidFill>
                <a:latin typeface="Myriad Pro Cond"/>
                <a:cs typeface="Myriad Pro Cond"/>
              </a:rPr>
              <a:t>  Cross References &amp; much more!</a:t>
            </a:r>
          </a:p>
          <a:p>
            <a:pPr defTabSz="866775">
              <a:spcBef>
                <a:spcPct val="50000"/>
              </a:spcBef>
            </a:pPr>
            <a:r>
              <a:rPr lang="en-US" sz="1200" dirty="0" smtClean="0">
                <a:solidFill>
                  <a:srgbClr val="FDE5C1"/>
                </a:solidFill>
                <a:latin typeface="Myriad Pro Cond"/>
                <a:cs typeface="Myriad Pro Cond"/>
              </a:rPr>
              <a:t> </a:t>
            </a: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10</a:t>
            </a:fld>
            <a:endParaRPr lang="en-US"/>
          </a:p>
        </p:txBody>
      </p:sp>
    </p:spTree>
    <p:extLst>
      <p:ext uri="{BB962C8B-B14F-4D97-AF65-F5344CB8AC3E}">
        <p14:creationId xmlns:p14="http://schemas.microsoft.com/office/powerpoint/2010/main" val="2631105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600" b="1" dirty="0" smtClean="0">
                <a:latin typeface="Myriad Pro Cond"/>
                <a:cs typeface="Myriad Pro Cond"/>
              </a:rPr>
              <a:t>Mutual Blessing </a:t>
            </a:r>
          </a:p>
          <a:p>
            <a:pPr algn="just"/>
            <a:r>
              <a:rPr lang="en-US" sz="1600" i="1" dirty="0" smtClean="0">
                <a:latin typeface="Myriad Pro Cond"/>
                <a:cs typeface="Myriad Pro Cond"/>
              </a:rPr>
              <a:t>Discovering the Ultimate Destiny of Creation </a:t>
            </a:r>
          </a:p>
          <a:p>
            <a:pPr algn="just"/>
            <a:r>
              <a:rPr lang="en-US" sz="1600" dirty="0" smtClean="0">
                <a:latin typeface="Myriad Pro Cond"/>
                <a:cs typeface="Myriad Pro Cond"/>
              </a:rPr>
              <a:t>—Dr. Daniel C. Juster</a:t>
            </a:r>
          </a:p>
          <a:p>
            <a:pPr algn="just"/>
            <a:r>
              <a:rPr lang="en-US" sz="1400" dirty="0" smtClean="0">
                <a:latin typeface="Myriad Pro Cond"/>
                <a:cs typeface="Myriad Pro Cond"/>
              </a:rPr>
              <a:t>To truly love as God loves is to see the wonder and richness of the distinct differences in all of creation and his natural order of interdependence! 135 pages</a:t>
            </a:r>
          </a:p>
          <a:p>
            <a:pPr algn="just"/>
            <a:endParaRPr lang="en-US" sz="1400" b="1" dirty="0" smtClean="0">
              <a:latin typeface="Myriad Pro Cond"/>
              <a:cs typeface="Myriad Pro Cond"/>
            </a:endParaRPr>
          </a:p>
          <a:p>
            <a:pPr algn="just"/>
            <a:r>
              <a:rPr lang="en-US" sz="1400" b="1" dirty="0" smtClean="0">
                <a:latin typeface="Myriad Pro Cond"/>
                <a:cs typeface="Myriad Pro Cond"/>
              </a:rPr>
              <a:t>Passion for Israel</a:t>
            </a:r>
          </a:p>
          <a:p>
            <a:pPr algn="just"/>
            <a:r>
              <a:rPr lang="en-US" sz="1400" i="1" dirty="0" smtClean="0">
                <a:latin typeface="Myriad Pro Cond"/>
                <a:cs typeface="Myriad Pro Cond"/>
              </a:rPr>
              <a:t>A Short History of the Evangelical </a:t>
            </a:r>
            <a:r>
              <a:rPr lang="en-US" sz="1400" dirty="0" smtClean="0">
                <a:latin typeface="Myriad Pro Cond"/>
                <a:cs typeface="Myriad Pro Cond"/>
              </a:rPr>
              <a:t>Church’s Support of Israel and the Jewish People </a:t>
            </a:r>
          </a:p>
          <a:p>
            <a:pPr algn="just"/>
            <a:r>
              <a:rPr lang="en-US" sz="1400" dirty="0" smtClean="0">
                <a:latin typeface="Myriad Pro Cond"/>
                <a:cs typeface="Myriad Pro Cond"/>
              </a:rPr>
              <a:t>—Dr. Dan Juster</a:t>
            </a:r>
          </a:p>
          <a:p>
            <a:pPr algn="just"/>
            <a:r>
              <a:rPr lang="en-US" sz="1200" dirty="0" smtClean="0">
                <a:latin typeface="Myriad Pro Cond"/>
                <a:cs typeface="Myriad Pro Cond"/>
              </a:rPr>
              <a:t>History reveals a special commitment of Christians to the Jews as God’s still elect people, but the terrible atrocities committed against the Jews by so-called Christians have overshadowed the many good deeds that have been performed. This important history needs to be told to help heal the wounds and to inspire more Christians to stand together in support of Israel.</a:t>
            </a:r>
          </a:p>
          <a:p>
            <a:pPr algn="just"/>
            <a:endParaRPr lang="en-US" sz="1200" kern="1200" dirty="0" smtClean="0">
              <a:solidFill>
                <a:schemeClr val="tx1"/>
              </a:solidFill>
              <a:latin typeface="+mn-lt"/>
              <a:ea typeface="+mn-ea"/>
              <a:cs typeface="+mn-cs"/>
            </a:endParaRPr>
          </a:p>
          <a:p>
            <a:pPr algn="just"/>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DEEC3C9-BF86-C243-98C2-D62ED6580315}" type="slidenum">
              <a:rPr lang="en-US" smtClean="0"/>
              <a:t>11</a:t>
            </a:fld>
            <a:endParaRPr lang="en-US"/>
          </a:p>
        </p:txBody>
      </p:sp>
    </p:spTree>
    <p:extLst>
      <p:ext uri="{BB962C8B-B14F-4D97-AF65-F5344CB8AC3E}">
        <p14:creationId xmlns:p14="http://schemas.microsoft.com/office/powerpoint/2010/main" val="1486533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From one of the pioneers of Messianic Judaism.</a:t>
            </a:r>
          </a:p>
          <a:p>
            <a:r>
              <a:rPr lang="en-US" sz="1200" kern="1200" dirty="0" smtClean="0">
                <a:solidFill>
                  <a:schemeClr val="tx1"/>
                </a:solidFill>
                <a:latin typeface="+mn-lt"/>
                <a:ea typeface="+mn-ea"/>
                <a:cs typeface="+mn-cs"/>
              </a:rPr>
              <a:t>6 CDs of Manny's voice teaching the How to Share the Messiah course are being duplicated. </a:t>
            </a:r>
            <a:r>
              <a:rPr lang="en-US" sz="1200" b="1" kern="1200" dirty="0" smtClean="0">
                <a:solidFill>
                  <a:schemeClr val="tx1"/>
                </a:solidFill>
                <a:latin typeface="+mn-lt"/>
                <a:ea typeface="+mn-ea"/>
                <a:cs typeface="+mn-cs"/>
              </a:rPr>
              <a:t>How to Share the Messiah Training Manual </a:t>
            </a:r>
            <a:r>
              <a:rPr lang="en-US" sz="1200" b="0" kern="1200" dirty="0" smtClean="0">
                <a:solidFill>
                  <a:schemeClr val="tx1"/>
                </a:solidFill>
                <a:latin typeface="+mn-lt"/>
                <a:ea typeface="+mn-ea"/>
                <a:cs typeface="+mn-cs"/>
              </a:rPr>
              <a:t>by Messianic Jewish Rabbi Manny </a:t>
            </a:r>
            <a:r>
              <a:rPr lang="en-US" sz="1200" b="0" kern="1200" dirty="0" err="1" smtClean="0">
                <a:solidFill>
                  <a:schemeClr val="tx1"/>
                </a:solidFill>
                <a:latin typeface="+mn-lt"/>
                <a:ea typeface="+mn-ea"/>
                <a:cs typeface="+mn-cs"/>
              </a:rPr>
              <a:t>Brotman</a:t>
            </a:r>
            <a:r>
              <a:rPr lang="en-US" sz="1200" b="0" kern="1200" dirty="0" smtClean="0">
                <a:solidFill>
                  <a:schemeClr val="tx1"/>
                </a:solidFill>
                <a:latin typeface="+mn-lt"/>
                <a:ea typeface="+mn-ea"/>
                <a:cs typeface="+mn-cs"/>
              </a:rPr>
              <a:t>, and the advanced teaching, </a:t>
            </a:r>
            <a:r>
              <a:rPr lang="en-US" sz="1200" b="1" kern="1200" dirty="0" smtClean="0">
                <a:solidFill>
                  <a:schemeClr val="tx1"/>
                </a:solidFill>
                <a:latin typeface="+mn-lt"/>
                <a:ea typeface="+mn-ea"/>
                <a:cs typeface="+mn-cs"/>
              </a:rPr>
              <a:t>The</a:t>
            </a:r>
            <a:r>
              <a:rPr lang="en-US" sz="1200" b="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Jewish Bible Approach </a:t>
            </a:r>
            <a:r>
              <a:rPr lang="en-US" sz="1200" b="0" kern="1200" dirty="0" smtClean="0">
                <a:solidFill>
                  <a:schemeClr val="tx1"/>
                </a:solidFill>
                <a:latin typeface="+mn-lt"/>
                <a:ea typeface="+mn-ea"/>
                <a:cs typeface="+mn-cs"/>
              </a:rPr>
              <a:t>and 6 CDs are available from Sandra </a:t>
            </a:r>
            <a:r>
              <a:rPr lang="en-US" sz="1200" b="0" kern="1200" dirty="0" err="1" smtClean="0">
                <a:solidFill>
                  <a:schemeClr val="tx1"/>
                </a:solidFill>
                <a:latin typeface="+mn-lt"/>
                <a:ea typeface="+mn-ea"/>
                <a:cs typeface="+mn-cs"/>
              </a:rPr>
              <a:t>Sheskin</a:t>
            </a:r>
            <a:r>
              <a:rPr lang="en-US" sz="1200" b="0" kern="1200" dirty="0" smtClean="0">
                <a:solidFill>
                  <a:schemeClr val="tx1"/>
                </a:solidFill>
                <a:latin typeface="+mn-lt"/>
                <a:ea typeface="+mn-ea"/>
                <a:cs typeface="+mn-cs"/>
              </a:rPr>
              <a:t> </a:t>
            </a:r>
            <a:r>
              <a:rPr lang="en-US" sz="1200" b="0" kern="1200" dirty="0" err="1" smtClean="0">
                <a:solidFill>
                  <a:schemeClr val="tx1"/>
                </a:solidFill>
                <a:latin typeface="+mn-lt"/>
                <a:ea typeface="+mn-ea"/>
                <a:cs typeface="+mn-cs"/>
              </a:rPr>
              <a:t>Brotman</a:t>
            </a:r>
            <a:r>
              <a:rPr lang="en-US" sz="1200" b="0" kern="1200" dirty="0" smtClean="0">
                <a:solidFill>
                  <a:schemeClr val="tx1"/>
                </a:solidFill>
                <a:latin typeface="+mn-lt"/>
                <a:ea typeface="+mn-ea"/>
                <a:cs typeface="+mn-cs"/>
              </a:rPr>
              <a:t> Ministries, 11500 </a:t>
            </a:r>
            <a:r>
              <a:rPr lang="en-US" sz="1200" b="0" kern="1200" dirty="0" err="1" smtClean="0">
                <a:solidFill>
                  <a:schemeClr val="tx1"/>
                </a:solidFill>
                <a:latin typeface="+mn-lt"/>
                <a:ea typeface="+mn-ea"/>
                <a:cs typeface="+mn-cs"/>
              </a:rPr>
              <a:t>Rokeby</a:t>
            </a:r>
            <a:r>
              <a:rPr lang="en-US" sz="1200" b="0" kern="1200" dirty="0" smtClean="0">
                <a:solidFill>
                  <a:schemeClr val="tx1"/>
                </a:solidFill>
                <a:latin typeface="+mn-lt"/>
                <a:ea typeface="+mn-ea"/>
                <a:cs typeface="+mn-cs"/>
              </a:rPr>
              <a:t> Avenue, Kensington, MD 20895-1024. Office no. </a:t>
            </a:r>
            <a:r>
              <a:rPr lang="en-US" sz="1200" b="0" u="sng" kern="1200" dirty="0" smtClean="0">
                <a:solidFill>
                  <a:schemeClr val="tx1"/>
                </a:solidFill>
                <a:latin typeface="+mn-lt"/>
                <a:ea typeface="+mn-ea"/>
                <a:cs typeface="+mn-cs"/>
                <a:hlinkClick r:id="rId3"/>
              </a:rPr>
              <a:t>301/946-3999</a:t>
            </a:r>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12</a:t>
            </a:fld>
            <a:endParaRPr lang="en-US"/>
          </a:p>
        </p:txBody>
      </p:sp>
    </p:spTree>
    <p:extLst>
      <p:ext uri="{BB962C8B-B14F-4D97-AF65-F5344CB8AC3E}">
        <p14:creationId xmlns:p14="http://schemas.microsoft.com/office/powerpoint/2010/main" val="4236199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the spring of 2014, Chosen People Ministries initiated a new branch of the Isaiah 53 Campaign in Israel. By translating the </a:t>
            </a:r>
            <a:r>
              <a:rPr lang="en-US" sz="1200" i="1" kern="1200" dirty="0" smtClean="0">
                <a:solidFill>
                  <a:schemeClr val="tx1"/>
                </a:solidFill>
                <a:effectLst/>
                <a:latin typeface="+mn-lt"/>
                <a:ea typeface="+mn-ea"/>
                <a:cs typeface="+mn-cs"/>
              </a:rPr>
              <a:t>Isaiah 53 Explained</a:t>
            </a:r>
            <a:r>
              <a:rPr lang="en-US" sz="1200" kern="1200" dirty="0" smtClean="0">
                <a:solidFill>
                  <a:schemeClr val="tx1"/>
                </a:solidFill>
                <a:effectLst/>
                <a:latin typeface="+mn-lt"/>
                <a:ea typeface="+mn-ea"/>
                <a:cs typeface="+mn-cs"/>
              </a:rPr>
              <a:t> book into Hebrew and launching a corresponding website also in Hebrew, we have been able to offer this book for free to an audience that is desperately seeking the truth that can only be found in our Messiah Yeshua (Jesus). The evangelistic book, </a:t>
            </a:r>
            <a:r>
              <a:rPr lang="en-US" sz="1200" i="1" kern="1200" dirty="0" smtClean="0">
                <a:solidFill>
                  <a:schemeClr val="tx1"/>
                </a:solidFill>
                <a:effectLst/>
                <a:latin typeface="+mn-lt"/>
                <a:ea typeface="+mn-ea"/>
                <a:cs typeface="+mn-cs"/>
              </a:rPr>
              <a:t>Isaiah 53 Explained</a:t>
            </a:r>
            <a:r>
              <a:rPr lang="en-US" sz="1200" kern="1200" dirty="0" smtClean="0">
                <a:solidFill>
                  <a:schemeClr val="tx1"/>
                </a:solidFill>
                <a:effectLst/>
                <a:latin typeface="+mn-lt"/>
                <a:ea typeface="+mn-ea"/>
                <a:cs typeface="+mn-cs"/>
              </a:rPr>
              <a:t>, has been translated into and distributed amongst English, Spanish, and now Hebrew-speaking audiences. </a:t>
            </a:r>
          </a:p>
          <a:p>
            <a:r>
              <a:rPr lang="en-US" sz="1200" i="1" kern="1200" dirty="0" smtClean="0">
                <a:solidFill>
                  <a:schemeClr val="tx1"/>
                </a:solidFill>
                <a:effectLst/>
                <a:latin typeface="+mn-lt"/>
                <a:ea typeface="+mn-ea"/>
                <a:cs typeface="+mn-cs"/>
              </a:rPr>
              <a:t>Isaiah 53 Explained</a:t>
            </a:r>
            <a:r>
              <a:rPr lang="en-US" sz="1200" kern="1200" dirty="0" smtClean="0">
                <a:solidFill>
                  <a:schemeClr val="tx1"/>
                </a:solidFill>
                <a:effectLst/>
                <a:latin typeface="+mn-lt"/>
                <a:ea typeface="+mn-ea"/>
                <a:cs typeface="+mn-cs"/>
              </a:rPr>
              <a:t> deals with a pivotal passage in the Jewish Bible that has the power to change lives in Jewish communities around the world. As readers journey through the chapter of Isaiah 53, they examine the historical trustworthiness of the Scriptures, meet the God who predicts the future and also brings it to pass, and discover the most soul-satisfying relationship in the world.  </a:t>
            </a:r>
          </a:p>
          <a:p>
            <a:r>
              <a:rPr lang="en-US" sz="1200" kern="1200" dirty="0" smtClean="0">
                <a:solidFill>
                  <a:schemeClr val="tx1"/>
                </a:solidFill>
                <a:effectLst/>
                <a:latin typeface="+mn-lt"/>
                <a:ea typeface="+mn-ea"/>
                <a:cs typeface="+mn-cs"/>
              </a:rPr>
              <a:t>The next languages we plan to introduce in the campaign in are: Russian, Farsi, French and Dutch.</a:t>
            </a: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13</a:t>
            </a:fld>
            <a:endParaRPr lang="en-US"/>
          </a:p>
        </p:txBody>
      </p:sp>
    </p:spTree>
    <p:extLst>
      <p:ext uri="{BB962C8B-B14F-4D97-AF65-F5344CB8AC3E}">
        <p14:creationId xmlns:p14="http://schemas.microsoft.com/office/powerpoint/2010/main" val="12017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strike="noStrike" kern="1200" dirty="0" smtClean="0">
                <a:solidFill>
                  <a:schemeClr val="tx1"/>
                </a:solidFill>
                <a:effectLst/>
                <a:latin typeface="+mn-lt"/>
                <a:ea typeface="+mn-ea"/>
                <a:cs typeface="+mn-cs"/>
                <a:hlinkClick r:id="rId3"/>
              </a:rPr>
              <a:t>http://www.cmj-usa.org</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 nearly forty years the Alpha program has</a:t>
            </a:r>
            <a:r>
              <a:rPr lang="en-US" sz="1200" kern="1200" baseline="0" dirty="0" smtClean="0">
                <a:solidFill>
                  <a:schemeClr val="tx1"/>
                </a:solidFill>
                <a:effectLst/>
                <a:latin typeface="+mn-lt"/>
                <a:ea typeface="+mn-ea"/>
                <a:cs typeface="+mn-cs"/>
              </a:rPr>
              <a:t> been</a:t>
            </a:r>
            <a:r>
              <a:rPr lang="en-US" sz="1200" kern="1200" dirty="0" smtClean="0">
                <a:solidFill>
                  <a:schemeClr val="tx1"/>
                </a:solidFill>
                <a:effectLst/>
                <a:latin typeface="+mn-lt"/>
                <a:ea typeface="+mn-ea"/>
                <a:cs typeface="+mn-cs"/>
              </a:rPr>
              <a:t> an effective evangelistic tool now used by various churches around the world. The Aleph program is designed with the strengths of the Alpha program in mind, largely following its format. It’s content, however, is built around questions asked by Jewish people.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DEEC3C9-BF86-C243-98C2-D62ED6580315}" type="slidenum">
              <a:rPr lang="en-US" smtClean="0"/>
              <a:t>14</a:t>
            </a:fld>
            <a:endParaRPr lang="en-US"/>
          </a:p>
        </p:txBody>
      </p:sp>
    </p:spTree>
    <p:extLst>
      <p:ext uri="{BB962C8B-B14F-4D97-AF65-F5344CB8AC3E}">
        <p14:creationId xmlns:p14="http://schemas.microsoft.com/office/powerpoint/2010/main" val="3972598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Gates of Zion</a:t>
            </a:r>
            <a:r>
              <a:rPr lang="en-US" sz="1200" kern="1200" dirty="0" smtClean="0">
                <a:solidFill>
                  <a:schemeClr val="tx1"/>
                </a:solidFill>
                <a:effectLst/>
                <a:latin typeface="+mn-lt"/>
                <a:ea typeface="+mn-ea"/>
                <a:cs typeface="+mn-cs"/>
              </a:rPr>
              <a:t>, Jeff Bernstein</a:t>
            </a:r>
          </a:p>
          <a:p>
            <a:r>
              <a:rPr lang="en-US" sz="1200" u="none" strike="noStrike" kern="1200" dirty="0" smtClean="0">
                <a:solidFill>
                  <a:schemeClr val="tx1"/>
                </a:solidFill>
                <a:effectLst/>
                <a:latin typeface="+mn-lt"/>
                <a:ea typeface="+mn-ea"/>
                <a:cs typeface="+mn-cs"/>
                <a:hlinkClick r:id="rId3"/>
              </a:rPr>
              <a:t>www.gatesofzion.net</a:t>
            </a:r>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5 Steps to Provoke Jewish People to Jealousy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little pamphlet is good to help Christians learn how to fulfill their “great commission,” “to provoke Jews to jealousy” for the Messiah.</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15</a:t>
            </a:fld>
            <a:endParaRPr lang="en-US"/>
          </a:p>
        </p:txBody>
      </p:sp>
    </p:spTree>
    <p:extLst>
      <p:ext uri="{BB962C8B-B14F-4D97-AF65-F5344CB8AC3E}">
        <p14:creationId xmlns:p14="http://schemas.microsoft.com/office/powerpoint/2010/main" val="1071826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www.lifeinmessiah.org</a:t>
            </a:r>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16</a:t>
            </a:fld>
            <a:endParaRPr lang="en-US"/>
          </a:p>
        </p:txBody>
      </p:sp>
    </p:spTree>
    <p:extLst>
      <p:ext uri="{BB962C8B-B14F-4D97-AF65-F5344CB8AC3E}">
        <p14:creationId xmlns:p14="http://schemas.microsoft.com/office/powerpoint/2010/main" val="2230878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Promised Land: Israel Through The Eyes of Surfers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hlinkClick r:id="rId3"/>
              </a:rPr>
              <a:t>www.promisedlandthemovie.com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i="1" kern="1200" dirty="0" smtClean="0">
                <a:solidFill>
                  <a:schemeClr val="tx1"/>
                </a:solidFill>
                <a:latin typeface="+mn-lt"/>
                <a:ea typeface="+mn-ea"/>
                <a:cs typeface="+mn-cs"/>
              </a:rPr>
              <a:t>“Surfer film producers doing more for the cause of peace in the Middle East than decades of political wrangling and cross-border missiles”</a:t>
            </a:r>
            <a:r>
              <a:rPr lang="en-US" sz="1200" b="0" i="1"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KUSI San Diego news anchor Tom Jordan</a:t>
            </a:r>
          </a:p>
          <a:p>
            <a:r>
              <a:rPr lang="en-US" sz="1200" b="0" i="0" kern="1200" dirty="0" smtClean="0">
                <a:solidFill>
                  <a:schemeClr val="tx1"/>
                </a:solidFill>
                <a:latin typeface="+mn-lt"/>
                <a:ea typeface="+mn-ea"/>
                <a:cs typeface="+mn-cs"/>
              </a:rPr>
              <a:t>In the most unsuspecting place, two friends, each from the other side of the world, find a common ground, a shared passion—surf. Hani, an Israeli born surfer and board shaper, met Todd Morehead, an American born surfer, in the waters off the Israeli coast. Hani, after seeing Todd surf, introduced himself and a friendship was born.</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Though separated by thousands of miles and each having a different faith, the two men have a deep friendship that exceeds all boundaries. In this world, where headlines scream about wars in the Middle East, bombings in Israel, and unease throughout that land, Promised Land shows that peace can exist in one arena. Surfing in Israel can bring Jews, Arabs, and Christians together. Promised Land not only shows the beauty of the Israeli waves, her people, and the tension that exists between beliefs, it elevates the human spirit. Featuring surf champions Maya Dauber, Oran Weiss and Tom </a:t>
            </a:r>
            <a:r>
              <a:rPr lang="en-US" sz="1200" b="0" i="0" kern="1200" dirty="0" err="1" smtClean="0">
                <a:solidFill>
                  <a:schemeClr val="tx1"/>
                </a:solidFill>
                <a:latin typeface="+mn-lt"/>
                <a:ea typeface="+mn-ea"/>
                <a:cs typeface="+mn-cs"/>
              </a:rPr>
              <a:t>Curren</a:t>
            </a:r>
            <a:r>
              <a:rPr lang="en-US" sz="1200" b="0" i="0" kern="1200" dirty="0" smtClean="0">
                <a:solidFill>
                  <a:schemeClr val="tx1"/>
                </a:solidFill>
                <a:latin typeface="+mn-lt"/>
                <a:ea typeface="+mn-ea"/>
                <a:cs typeface="+mn-cs"/>
              </a:rPr>
              <a:t>, the viewer is drawn over country and religious lines into a love for one of the most powerful forces on earth-water, which yields the beautiful and healing sport of surf.</a:t>
            </a:r>
          </a:p>
        </p:txBody>
      </p:sp>
      <p:sp>
        <p:nvSpPr>
          <p:cNvPr id="4" name="Slide Number Placeholder 3"/>
          <p:cNvSpPr>
            <a:spLocks noGrp="1"/>
          </p:cNvSpPr>
          <p:nvPr>
            <p:ph type="sldNum" sz="quarter" idx="10"/>
          </p:nvPr>
        </p:nvSpPr>
        <p:spPr/>
        <p:txBody>
          <a:bodyPr/>
          <a:lstStyle/>
          <a:p>
            <a:fld id="{4DEEC3C9-BF86-C243-98C2-D62ED6580315}" type="slidenum">
              <a:rPr lang="en-US" smtClean="0"/>
              <a:t>17</a:t>
            </a:fld>
            <a:endParaRPr lang="en-US"/>
          </a:p>
        </p:txBody>
      </p:sp>
    </p:spTree>
    <p:extLst>
      <p:ext uri="{BB962C8B-B14F-4D97-AF65-F5344CB8AC3E}">
        <p14:creationId xmlns:p14="http://schemas.microsoft.com/office/powerpoint/2010/main" val="3381490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Sound of the Spirit - DVD</a:t>
            </a:r>
          </a:p>
          <a:p>
            <a:r>
              <a:rPr lang="en-US" sz="1200" kern="1200" dirty="0" smtClean="0">
                <a:solidFill>
                  <a:schemeClr val="tx1"/>
                </a:solidFill>
                <a:latin typeface="+mn-lt"/>
                <a:ea typeface="+mn-ea"/>
                <a:cs typeface="+mn-cs"/>
              </a:rPr>
              <a:t>Beautiful and precocious </a:t>
            </a:r>
            <a:r>
              <a:rPr lang="en-US" sz="1200" kern="1200" dirty="0" err="1" smtClean="0">
                <a:solidFill>
                  <a:schemeClr val="tx1"/>
                </a:solidFill>
                <a:latin typeface="+mn-lt"/>
                <a:ea typeface="+mn-ea"/>
                <a:cs typeface="+mn-cs"/>
              </a:rPr>
              <a:t>Rivka</a:t>
            </a:r>
            <a:r>
              <a:rPr lang="en-US" sz="1200" kern="1200" dirty="0" smtClean="0">
                <a:solidFill>
                  <a:schemeClr val="tx1"/>
                </a:solidFill>
                <a:latin typeface="+mn-lt"/>
                <a:ea typeface="+mn-ea"/>
                <a:cs typeface="+mn-cs"/>
              </a:rPr>
              <a:t> is a twelve-year-old Jewish girl who believes in Jesus. She and her father attend a Messianic Jewish congregation in their community. But when her father suddenly dies, </a:t>
            </a:r>
            <a:r>
              <a:rPr lang="en-US" sz="1200" kern="1200" dirty="0" err="1" smtClean="0">
                <a:solidFill>
                  <a:schemeClr val="tx1"/>
                </a:solidFill>
                <a:latin typeface="+mn-lt"/>
                <a:ea typeface="+mn-ea"/>
                <a:cs typeface="+mn-cs"/>
              </a:rPr>
              <a:t>Rivka's</a:t>
            </a:r>
            <a:r>
              <a:rPr lang="en-US" sz="1200" kern="1200" dirty="0" smtClean="0">
                <a:solidFill>
                  <a:schemeClr val="tx1"/>
                </a:solidFill>
                <a:latin typeface="+mn-lt"/>
                <a:ea typeface="+mn-ea"/>
                <a:cs typeface="+mn-cs"/>
              </a:rPr>
              <a:t> life changes forever. She ends up moving in with her traditional Jewish relatives and attending their synagogue. From her stormy relationship with her uncle, to a meeting with the synagogue's senior rabbi, to the attention of the cutest boy in the synagogue, </a:t>
            </a:r>
            <a:r>
              <a:rPr lang="en-US" sz="1200" kern="1200" dirty="0" err="1" smtClean="0">
                <a:solidFill>
                  <a:schemeClr val="tx1"/>
                </a:solidFill>
                <a:latin typeface="+mn-lt"/>
                <a:ea typeface="+mn-ea"/>
                <a:cs typeface="+mn-cs"/>
              </a:rPr>
              <a:t>Rivka</a:t>
            </a:r>
            <a:r>
              <a:rPr lang="en-US" sz="1200" kern="1200" dirty="0" smtClean="0">
                <a:solidFill>
                  <a:schemeClr val="tx1"/>
                </a:solidFill>
                <a:latin typeface="+mn-lt"/>
                <a:ea typeface="+mn-ea"/>
                <a:cs typeface="+mn-cs"/>
              </a:rPr>
              <a:t> learns life lessons that stir her faith to new levels, touching the hearts of those whose lives she has reluctantly impacted. "The Sound of the Spirit" is the never-before-told story of a young girl caught in the crossfire of strong feelings between two faith communities. It's told with humor, compassion, and grace.</a:t>
            </a:r>
          </a:p>
          <a:p>
            <a:r>
              <a:rPr lang="en-US" sz="1200" b="1" kern="1200" dirty="0" smtClean="0">
                <a:solidFill>
                  <a:schemeClr val="tx1"/>
                </a:solidFill>
                <a:latin typeface="+mn-lt"/>
                <a:ea typeface="+mn-ea"/>
                <a:cs typeface="+mn-cs"/>
              </a:rPr>
              <a:t>ASIN: </a:t>
            </a:r>
            <a:r>
              <a:rPr lang="en-US" sz="1200" b="0" kern="1200" dirty="0" smtClean="0">
                <a:solidFill>
                  <a:schemeClr val="tx1"/>
                </a:solidFill>
                <a:latin typeface="+mn-lt"/>
                <a:ea typeface="+mn-ea"/>
                <a:cs typeface="+mn-cs"/>
              </a:rPr>
              <a:t>B008C3ARG4    $13.95</a:t>
            </a:r>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18</a:t>
            </a:fld>
            <a:endParaRPr lang="en-US"/>
          </a:p>
        </p:txBody>
      </p:sp>
    </p:spTree>
    <p:extLst>
      <p:ext uri="{BB962C8B-B14F-4D97-AF65-F5344CB8AC3E}">
        <p14:creationId xmlns:p14="http://schemas.microsoft.com/office/powerpoint/2010/main" val="302591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Devoted to Israel</a:t>
            </a:r>
            <a:endParaRPr lang="en-US" sz="1200" b="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Devotions for Those Who Love Israel, the Jewish People, and Our Jewish Roots</a:t>
            </a:r>
            <a:endParaRPr lang="en-US" sz="1200" b="0" kern="1200" dirty="0" smtClean="0">
              <a:solidFill>
                <a:schemeClr val="tx1"/>
              </a:solidFill>
              <a:latin typeface="+mn-lt"/>
              <a:ea typeface="+mn-ea"/>
              <a:cs typeface="+mn-cs"/>
            </a:endParaRPr>
          </a:p>
          <a:p>
            <a:r>
              <a:rPr lang="en-US" sz="1200" b="0" i="1" kern="1200" dirty="0" smtClean="0">
                <a:solidFill>
                  <a:schemeClr val="tx1"/>
                </a:solidFill>
                <a:latin typeface="+mn-lt"/>
                <a:ea typeface="+mn-ea"/>
                <a:cs typeface="+mn-cs"/>
              </a:rPr>
              <a:t>A Book by Murray </a:t>
            </a:r>
            <a:r>
              <a:rPr lang="en-US" sz="1200" b="0" i="1" kern="1200" dirty="0" err="1" smtClean="0">
                <a:solidFill>
                  <a:schemeClr val="tx1"/>
                </a:solidFill>
                <a:latin typeface="+mn-lt"/>
                <a:ea typeface="+mn-ea"/>
                <a:cs typeface="+mn-cs"/>
              </a:rPr>
              <a:t>Tilles</a:t>
            </a:r>
            <a:r>
              <a:rPr lang="en-US" sz="1200" b="0" i="0" kern="1200" dirty="0" smtClean="0">
                <a:solidFill>
                  <a:schemeClr val="tx1"/>
                </a:solidFill>
                <a:latin typeface="+mn-lt"/>
                <a:ea typeface="+mn-ea"/>
                <a:cs typeface="+mn-cs"/>
              </a:rPr>
              <a:t> (160 pages)</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In his book, "Devoted To Israel," Murray </a:t>
            </a:r>
            <a:r>
              <a:rPr lang="en-US" sz="1200" b="0" i="0" kern="1200" dirty="0" err="1" smtClean="0">
                <a:solidFill>
                  <a:schemeClr val="tx1"/>
                </a:solidFill>
                <a:latin typeface="+mn-lt"/>
                <a:ea typeface="+mn-ea"/>
                <a:cs typeface="+mn-cs"/>
              </a:rPr>
              <a:t>Tilles</a:t>
            </a:r>
            <a:r>
              <a:rPr lang="en-US" sz="1200" b="0" i="0" kern="1200" dirty="0" smtClean="0">
                <a:solidFill>
                  <a:schemeClr val="tx1"/>
                </a:solidFill>
                <a:latin typeface="+mn-lt"/>
                <a:ea typeface="+mn-ea"/>
                <a:cs typeface="+mn-cs"/>
              </a:rPr>
              <a:t>, through 70 insightful devotions and moving prayers, will help you to connect with Israel and the Jewish people. He will encourage you to understand our faith through Jewish eyes. Devoted to Israel will enable you not only better understand the land of Israel, the Jewish people and our Jewish roots, but actually fulfill God's command to "Pray for the peace of Jerusalem." (Psalm 122:6)</a:t>
            </a: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19</a:t>
            </a:fld>
            <a:endParaRPr lang="en-US"/>
          </a:p>
        </p:txBody>
      </p:sp>
    </p:spTree>
    <p:extLst>
      <p:ext uri="{BB962C8B-B14F-4D97-AF65-F5344CB8AC3E}">
        <p14:creationId xmlns:p14="http://schemas.microsoft.com/office/powerpoint/2010/main" val="4050406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tzedakahministries.org</a:t>
            </a:r>
            <a:endParaRPr lang="en-US" dirty="0" smtClean="0"/>
          </a:p>
          <a:p>
            <a:r>
              <a:rPr lang="en-US" sz="1200" kern="1200" dirty="0" err="1" smtClean="0">
                <a:solidFill>
                  <a:schemeClr val="tx1"/>
                </a:solidFill>
                <a:latin typeface="+mn-lt"/>
                <a:ea typeface="+mn-ea"/>
                <a:cs typeface="+mn-cs"/>
              </a:rPr>
              <a:t>Tzedakah</a:t>
            </a:r>
            <a:r>
              <a:rPr lang="en-US" sz="1200" kern="1200" dirty="0" smtClean="0">
                <a:solidFill>
                  <a:schemeClr val="tx1"/>
                </a:solidFill>
                <a:latin typeface="+mn-lt"/>
                <a:ea typeface="+mn-ea"/>
                <a:cs typeface="+mn-cs"/>
              </a:rPr>
              <a:t> Resources</a:t>
            </a:r>
          </a:p>
          <a:p>
            <a:r>
              <a:rPr lang="en-US" sz="1200" kern="1200" dirty="0" smtClean="0">
                <a:solidFill>
                  <a:schemeClr val="tx1"/>
                </a:solidFill>
                <a:latin typeface="+mn-lt"/>
                <a:ea typeface="+mn-ea"/>
                <a:cs typeface="+mn-cs"/>
              </a:rPr>
              <a:t>(1) All evangelistic tracts and the evangelistic DVD are free.</a:t>
            </a:r>
          </a:p>
          <a:p>
            <a:r>
              <a:rPr lang="en-US" sz="1200" kern="1200" dirty="0" smtClean="0">
                <a:solidFill>
                  <a:schemeClr val="tx1"/>
                </a:solidFill>
                <a:latin typeface="+mn-lt"/>
                <a:ea typeface="+mn-ea"/>
                <a:cs typeface="+mn-cs"/>
              </a:rPr>
              <a:t>(2) The evangelistic tracts are available in German. Limited versions of the tracts are available in Spanish and Portuguese.</a:t>
            </a: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20</a:t>
            </a:fld>
            <a:endParaRPr lang="en-US"/>
          </a:p>
        </p:txBody>
      </p:sp>
    </p:spTree>
    <p:extLst>
      <p:ext uri="{BB962C8B-B14F-4D97-AF65-F5344CB8AC3E}">
        <p14:creationId xmlns:p14="http://schemas.microsoft.com/office/powerpoint/2010/main" val="2062697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Jewish New Testament </a:t>
            </a:r>
            <a:r>
              <a:rPr lang="en-US" sz="1200" b="0" i="0" u="none" strike="noStrike" kern="1200" baseline="0" dirty="0" smtClean="0">
                <a:solidFill>
                  <a:schemeClr val="tx1"/>
                </a:solidFill>
                <a:latin typeface="+mn-lt"/>
                <a:ea typeface="+mn-ea"/>
                <a:cs typeface="+mn-cs"/>
              </a:rPr>
              <a:t>—Translated by Dr. David H. Stern</a:t>
            </a:r>
          </a:p>
          <a:p>
            <a:r>
              <a:rPr lang="en-US" sz="1200" b="0" i="0" u="none" strike="noStrike" kern="1200" baseline="0" dirty="0" smtClean="0">
                <a:solidFill>
                  <a:schemeClr val="tx1"/>
                </a:solidFill>
                <a:latin typeface="+mn-lt"/>
                <a:ea typeface="+mn-ea"/>
                <a:cs typeface="+mn-cs"/>
              </a:rPr>
              <a:t>The New Testament is a Jewish book, written by Jews, initially for Jews. Its central</a:t>
            </a:r>
          </a:p>
          <a:p>
            <a:r>
              <a:rPr lang="en-US" sz="1200" b="0" i="0" u="none" strike="noStrike" kern="1200" baseline="0" dirty="0" smtClean="0">
                <a:solidFill>
                  <a:schemeClr val="tx1"/>
                </a:solidFill>
                <a:latin typeface="+mn-lt"/>
                <a:ea typeface="+mn-ea"/>
                <a:cs typeface="+mn-cs"/>
              </a:rPr>
              <a:t>figure was a Jew. His followers were all Jews. This version communicates its</a:t>
            </a:r>
          </a:p>
          <a:p>
            <a:r>
              <a:rPr lang="en-US" sz="1200" b="0" i="0" u="none" strike="noStrike" kern="1200" baseline="0" dirty="0" smtClean="0">
                <a:solidFill>
                  <a:schemeClr val="tx1"/>
                </a:solidFill>
                <a:latin typeface="+mn-lt"/>
                <a:ea typeface="+mn-ea"/>
                <a:cs typeface="+mn-cs"/>
              </a:rPr>
              <a:t>original, essential Jewishness. Highlights Jewish references. Freshly translated into English from Greek. 436 pages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Jewish New Testament Commentary —Dr. David H. Stern</a:t>
            </a:r>
          </a:p>
          <a:p>
            <a:r>
              <a:rPr lang="en-US" sz="1200" b="0" i="0" u="none" strike="noStrike" kern="1200" baseline="0" dirty="0" smtClean="0">
                <a:solidFill>
                  <a:schemeClr val="tx1"/>
                </a:solidFill>
                <a:latin typeface="+mn-lt"/>
                <a:ea typeface="+mn-ea"/>
                <a:cs typeface="+mn-cs"/>
              </a:rPr>
              <a:t>This companion volume to the New Testament of the Complete Jewish Bible</a:t>
            </a:r>
          </a:p>
          <a:p>
            <a:r>
              <a:rPr lang="en-US" sz="1200" b="0" i="0" u="none" strike="noStrike" kern="1200" baseline="0" dirty="0" smtClean="0">
                <a:solidFill>
                  <a:schemeClr val="tx1"/>
                </a:solidFill>
                <a:latin typeface="+mn-lt"/>
                <a:ea typeface="+mn-ea"/>
                <a:cs typeface="+mn-cs"/>
              </a:rPr>
              <a:t>enhances Bible study. Passages and expressions are explained in their original</a:t>
            </a:r>
          </a:p>
          <a:p>
            <a:r>
              <a:rPr lang="en-US" sz="1200" b="0" i="0" u="none" strike="noStrike" kern="1200" baseline="0" dirty="0" smtClean="0">
                <a:solidFill>
                  <a:schemeClr val="tx1"/>
                </a:solidFill>
                <a:latin typeface="+mn-lt"/>
                <a:ea typeface="+mn-ea"/>
                <a:cs typeface="+mn-cs"/>
              </a:rPr>
              <a:t>cultural context, the way 1st century Jewish writers meant for them to be</a:t>
            </a:r>
          </a:p>
          <a:p>
            <a:r>
              <a:rPr lang="en-US" sz="1200" b="0" i="0" u="none" strike="noStrike" kern="1200" baseline="0" dirty="0" smtClean="0">
                <a:solidFill>
                  <a:schemeClr val="tx1"/>
                </a:solidFill>
                <a:latin typeface="+mn-lt"/>
                <a:ea typeface="+mn-ea"/>
                <a:cs typeface="+mn-cs"/>
              </a:rPr>
              <a:t>understood! Over fifteen years of research and study went into the JNTC to make</a:t>
            </a:r>
          </a:p>
          <a:p>
            <a:r>
              <a:rPr lang="en-US" sz="1200" b="0" i="0" u="none" strike="noStrike" kern="1200" baseline="0" dirty="0" smtClean="0">
                <a:solidFill>
                  <a:schemeClr val="tx1"/>
                </a:solidFill>
                <a:latin typeface="+mn-lt"/>
                <a:ea typeface="+mn-ea"/>
                <a:cs typeface="+mn-cs"/>
              </a:rPr>
              <a:t>the New Testament more meaningful! 960 pages.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Complete Jewish Bible</a:t>
            </a:r>
            <a:r>
              <a:rPr lang="en-US" sz="1200" b="0" i="0" u="none" strike="noStrike" kern="1200" baseline="0" dirty="0" smtClean="0">
                <a:solidFill>
                  <a:schemeClr val="tx1"/>
                </a:solidFill>
                <a:latin typeface="+mn-lt"/>
                <a:ea typeface="+mn-ea"/>
                <a:cs typeface="+mn-cs"/>
              </a:rPr>
              <a:t>: A New English Version </a:t>
            </a:r>
            <a:r>
              <a:rPr lang="en-US" sz="1200" b="1"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Dr. David H. Stern</a:t>
            </a:r>
          </a:p>
          <a:p>
            <a:r>
              <a:rPr lang="en-US" sz="1200" b="0" i="0" u="none" strike="noStrike" kern="1200" baseline="0" dirty="0" smtClean="0">
                <a:solidFill>
                  <a:schemeClr val="tx1"/>
                </a:solidFill>
                <a:latin typeface="+mn-lt"/>
                <a:ea typeface="+mn-ea"/>
                <a:cs typeface="+mn-cs"/>
              </a:rPr>
              <a:t>Presenting the Word of God as a unified Jewish book, a new version for Jews and non-Jews alike; to connect Jews with the Jewishness of the Messiah, and non-Jews with their Jewish roots.</a:t>
            </a:r>
          </a:p>
          <a:p>
            <a:r>
              <a:rPr lang="en-US" sz="1200" b="0" i="0" u="none" strike="noStrike" kern="1200" baseline="0" dirty="0" smtClean="0">
                <a:solidFill>
                  <a:schemeClr val="tx1"/>
                </a:solidFill>
                <a:latin typeface="+mn-lt"/>
                <a:ea typeface="+mn-ea"/>
                <a:cs typeface="+mn-cs"/>
              </a:rPr>
              <a:t>Names and terms are returned to their original Hebrew and presented in easy-to-understand transliterations, enabling the reader to say them the way Yeshua (Jesus) did! 1697 pages. Available in paperback, hardcover, leather and large size.</a:t>
            </a:r>
          </a:p>
          <a:p>
            <a:endParaRPr lang="en-US" b="0" dirty="0" smtClean="0"/>
          </a:p>
          <a:p>
            <a:endParaRPr lang="en-US" b="0" dirty="0" smtClean="0"/>
          </a:p>
          <a:p>
            <a:endParaRPr lang="en-US" b="0" dirty="0"/>
          </a:p>
        </p:txBody>
      </p:sp>
      <p:sp>
        <p:nvSpPr>
          <p:cNvPr id="4" name="Slide Number Placeholder 3"/>
          <p:cNvSpPr>
            <a:spLocks noGrp="1"/>
          </p:cNvSpPr>
          <p:nvPr>
            <p:ph type="sldNum" sz="quarter" idx="10"/>
          </p:nvPr>
        </p:nvSpPr>
        <p:spPr/>
        <p:txBody>
          <a:bodyPr/>
          <a:lstStyle/>
          <a:p>
            <a:fld id="{4DEEC3C9-BF86-C243-98C2-D62ED6580315}" type="slidenum">
              <a:rPr lang="en-US" smtClean="0"/>
              <a:t>21</a:t>
            </a:fld>
            <a:endParaRPr lang="en-US"/>
          </a:p>
        </p:txBody>
      </p:sp>
    </p:spTree>
    <p:extLst>
      <p:ext uri="{BB962C8B-B14F-4D97-AF65-F5344CB8AC3E}">
        <p14:creationId xmlns:p14="http://schemas.microsoft.com/office/powerpoint/2010/main" val="36492189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Messianic Judaism</a:t>
            </a:r>
          </a:p>
          <a:p>
            <a:r>
              <a:rPr lang="en-US" sz="1200" b="0" i="0" u="none" strike="noStrike" kern="1200" baseline="0" dirty="0" smtClean="0">
                <a:solidFill>
                  <a:schemeClr val="tx1"/>
                </a:solidFill>
                <a:latin typeface="+mn-lt"/>
                <a:ea typeface="+mn-ea"/>
                <a:cs typeface="+mn-cs"/>
              </a:rPr>
              <a:t>A Modern Movement With an Ancient Past</a:t>
            </a:r>
          </a:p>
          <a:p>
            <a:r>
              <a:rPr lang="en-US" sz="1200" b="0" i="0" u="none" strike="noStrike" kern="1200" baseline="0" dirty="0" smtClean="0">
                <a:solidFill>
                  <a:schemeClr val="tx1"/>
                </a:solidFill>
                <a:latin typeface="+mn-lt"/>
                <a:ea typeface="+mn-ea"/>
                <a:cs typeface="+mn-cs"/>
              </a:rPr>
              <a:t>—David H. Stern</a:t>
            </a:r>
          </a:p>
          <a:p>
            <a:r>
              <a:rPr lang="en-US" sz="1200" b="0" i="0" u="none" strike="noStrike" kern="1200" baseline="0" dirty="0" smtClean="0">
                <a:solidFill>
                  <a:schemeClr val="tx1"/>
                </a:solidFill>
                <a:latin typeface="+mn-lt"/>
                <a:ea typeface="+mn-ea"/>
                <a:cs typeface="+mn-cs"/>
              </a:rPr>
              <a:t>An updated discussion of the history, ideology, theology, and program for</a:t>
            </a:r>
          </a:p>
          <a:p>
            <a:r>
              <a:rPr lang="en-US" sz="1200" b="0" i="0" u="none" strike="noStrike" kern="1200" baseline="0" dirty="0" smtClean="0">
                <a:solidFill>
                  <a:schemeClr val="tx1"/>
                </a:solidFill>
                <a:latin typeface="+mn-lt"/>
                <a:ea typeface="+mn-ea"/>
                <a:cs typeface="+mn-cs"/>
              </a:rPr>
              <a:t>Messianic Judaism. A challenge to both Jews and non-Jews who honor Yeshua.</a:t>
            </a:r>
          </a:p>
          <a:p>
            <a:endParaRPr lang="en-US" dirty="0" smtClean="0"/>
          </a:p>
          <a:p>
            <a:r>
              <a:rPr lang="en-US" sz="1200" b="1" i="0" u="none" strike="noStrike" kern="1200" baseline="0" dirty="0" smtClean="0">
                <a:solidFill>
                  <a:schemeClr val="tx1"/>
                </a:solidFill>
                <a:latin typeface="+mn-lt"/>
                <a:ea typeface="+mn-ea"/>
                <a:cs typeface="+mn-cs"/>
              </a:rPr>
              <a:t>Restoring the Jewishness of the Gospel</a:t>
            </a:r>
          </a:p>
          <a:p>
            <a:r>
              <a:rPr lang="en-US" sz="1200" b="0" i="0" u="none" strike="noStrike" kern="1200" baseline="0" dirty="0" smtClean="0">
                <a:solidFill>
                  <a:schemeClr val="tx1"/>
                </a:solidFill>
                <a:latin typeface="+mn-lt"/>
                <a:ea typeface="+mn-ea"/>
                <a:cs typeface="+mn-cs"/>
              </a:rPr>
              <a:t>A Message for Christians </a:t>
            </a:r>
          </a:p>
          <a:p>
            <a:r>
              <a:rPr lang="en-US" sz="1200" b="0" i="0" u="none" strike="noStrike" kern="1200" baseline="0" dirty="0" smtClean="0">
                <a:solidFill>
                  <a:schemeClr val="tx1"/>
                </a:solidFill>
                <a:latin typeface="+mn-lt"/>
                <a:ea typeface="+mn-ea"/>
                <a:cs typeface="+mn-cs"/>
              </a:rPr>
              <a:t>—David H. Stern</a:t>
            </a:r>
          </a:p>
          <a:p>
            <a:r>
              <a:rPr lang="en-US" sz="1200" b="0" i="0" u="none" strike="noStrike" kern="1200" baseline="0" dirty="0" smtClean="0">
                <a:solidFill>
                  <a:schemeClr val="tx1"/>
                </a:solidFill>
                <a:latin typeface="+mn-lt"/>
                <a:ea typeface="+mn-ea"/>
                <a:cs typeface="+mn-cs"/>
              </a:rPr>
              <a:t>A book the whole Church needs to read! A challenge to conventional Christian ideas!</a:t>
            </a:r>
          </a:p>
          <a:p>
            <a:r>
              <a:rPr lang="en-US" sz="1200" b="0" i="0" u="none" strike="noStrike" kern="1200" baseline="0" dirty="0" smtClean="0">
                <a:solidFill>
                  <a:schemeClr val="tx1"/>
                </a:solidFill>
                <a:latin typeface="+mn-lt"/>
                <a:ea typeface="+mn-ea"/>
                <a:cs typeface="+mn-cs"/>
              </a:rPr>
              <a:t>Clear thinking about neglected questions such as:</a:t>
            </a:r>
          </a:p>
          <a:p>
            <a:r>
              <a:rPr lang="en-US" sz="1200" b="0" i="0" u="none" strike="noStrike" kern="1200" baseline="0" dirty="0" smtClean="0">
                <a:solidFill>
                  <a:schemeClr val="tx1"/>
                </a:solidFill>
                <a:latin typeface="+mn-lt"/>
                <a:ea typeface="+mn-ea"/>
                <a:cs typeface="+mn-cs"/>
              </a:rPr>
              <a:t>- What central truth, ignored for 1800 years, must be restored if the Church is to fulfill</a:t>
            </a:r>
          </a:p>
          <a:p>
            <a:r>
              <a:rPr lang="en-US" sz="1200" b="0" i="0" u="none" strike="noStrike" kern="1200" baseline="0" dirty="0" smtClean="0">
                <a:solidFill>
                  <a:schemeClr val="tx1"/>
                </a:solidFill>
                <a:latin typeface="+mn-lt"/>
                <a:ea typeface="+mn-ea"/>
                <a:cs typeface="+mn-cs"/>
              </a:rPr>
              <a:t>the Great Commission?</a:t>
            </a:r>
          </a:p>
          <a:p>
            <a:r>
              <a:rPr lang="en-US" sz="1200" b="0" i="0" u="none" strike="noStrike" kern="1200" baseline="0" dirty="0" smtClean="0">
                <a:solidFill>
                  <a:schemeClr val="tx1"/>
                </a:solidFill>
                <a:latin typeface="+mn-lt"/>
                <a:ea typeface="+mn-ea"/>
                <a:cs typeface="+mn-cs"/>
              </a:rPr>
              <a:t>- How are both the Jews and the Church God's people?</a:t>
            </a:r>
          </a:p>
          <a:p>
            <a:r>
              <a:rPr lang="en-US" sz="1200" b="0" i="0" u="none" strike="noStrike" kern="1200" baseline="0" dirty="0" smtClean="0">
                <a:solidFill>
                  <a:schemeClr val="tx1"/>
                </a:solidFill>
                <a:latin typeface="+mn-lt"/>
                <a:ea typeface="+mn-ea"/>
                <a:cs typeface="+mn-cs"/>
              </a:rPr>
              <a:t>- Is there a difference between Jew and Gentile in the body of the Messiah?</a:t>
            </a:r>
          </a:p>
          <a:p>
            <a:r>
              <a:rPr lang="en-US" sz="1200" b="0" i="0" u="none" strike="noStrike" kern="1200" baseline="0" dirty="0" smtClean="0">
                <a:solidFill>
                  <a:schemeClr val="tx1"/>
                </a:solidFill>
                <a:latin typeface="+mn-lt"/>
                <a:ea typeface="+mn-ea"/>
                <a:cs typeface="+mn-cs"/>
              </a:rPr>
              <a:t>- Will God fulfill all of his promises to Israel?</a:t>
            </a:r>
          </a:p>
          <a:p>
            <a:r>
              <a:rPr lang="en-US" sz="1200" b="0" i="0" u="none" strike="noStrike" kern="1200" baseline="0" dirty="0" smtClean="0">
                <a:solidFill>
                  <a:schemeClr val="tx1"/>
                </a:solidFill>
                <a:latin typeface="+mn-lt"/>
                <a:ea typeface="+mn-ea"/>
                <a:cs typeface="+mn-cs"/>
              </a:rPr>
              <a:t>- Does the Law of Moses remain in force today?</a:t>
            </a:r>
          </a:p>
          <a:p>
            <a:r>
              <a:rPr lang="en-US" sz="1200" b="0" i="0" u="none" strike="noStrike" kern="1200" baseline="0" dirty="0" smtClean="0">
                <a:solidFill>
                  <a:schemeClr val="tx1"/>
                </a:solidFill>
                <a:latin typeface="+mn-lt"/>
                <a:ea typeface="+mn-ea"/>
                <a:cs typeface="+mn-cs"/>
              </a:rPr>
              <a:t>- Should the Church evangelize Jews today? If so, how?</a:t>
            </a:r>
          </a:p>
          <a:p>
            <a:r>
              <a:rPr lang="en-US" sz="1200" b="0" i="0" u="none" strike="noStrike" kern="1200" baseline="0" dirty="0" smtClean="0">
                <a:solidFill>
                  <a:schemeClr val="tx1"/>
                </a:solidFill>
                <a:latin typeface="+mn-lt"/>
                <a:ea typeface="+mn-ea"/>
                <a:cs typeface="+mn-cs"/>
              </a:rPr>
              <a:t>An insightful book by an Israeli Messianic Jew who trusts Yeshua (Jesus). 110 pages.</a:t>
            </a:r>
          </a:p>
        </p:txBody>
      </p:sp>
      <p:sp>
        <p:nvSpPr>
          <p:cNvPr id="4" name="Slide Number Placeholder 3"/>
          <p:cNvSpPr>
            <a:spLocks noGrp="1"/>
          </p:cNvSpPr>
          <p:nvPr>
            <p:ph type="sldNum" sz="quarter" idx="10"/>
          </p:nvPr>
        </p:nvSpPr>
        <p:spPr/>
        <p:txBody>
          <a:bodyPr/>
          <a:lstStyle/>
          <a:p>
            <a:fld id="{4DEEC3C9-BF86-C243-98C2-D62ED6580315}" type="slidenum">
              <a:rPr lang="en-US" smtClean="0"/>
              <a:t>22</a:t>
            </a:fld>
            <a:endParaRPr lang="en-US"/>
          </a:p>
        </p:txBody>
      </p:sp>
    </p:spTree>
    <p:extLst>
      <p:ext uri="{BB962C8B-B14F-4D97-AF65-F5344CB8AC3E}">
        <p14:creationId xmlns:p14="http://schemas.microsoft.com/office/powerpoint/2010/main" val="4096315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400" b="1" dirty="0" smtClean="0">
                <a:latin typeface="Myriad Pro Cond"/>
                <a:cs typeface="Myriad Pro Cond"/>
              </a:rPr>
              <a:t>Gateways to Torah </a:t>
            </a:r>
            <a:r>
              <a:rPr lang="en-US" sz="1400" i="1" dirty="0" smtClean="0">
                <a:latin typeface="Myriad Pro Cond"/>
                <a:cs typeface="Myriad Pro Cond"/>
              </a:rPr>
              <a:t>Joining the Ancient Conversation on the Weekly Portion </a:t>
            </a:r>
            <a:r>
              <a:rPr lang="en-US" sz="1400" dirty="0" smtClean="0">
                <a:latin typeface="Myriad Pro Cond"/>
                <a:cs typeface="Myriad Pro Cond"/>
              </a:rPr>
              <a:t>—Rabbi Russell Resnik</a:t>
            </a:r>
          </a:p>
          <a:p>
            <a:pPr algn="just"/>
            <a:r>
              <a:rPr lang="en-US" sz="1200" dirty="0" smtClean="0">
                <a:latin typeface="Myriad Pro Cond"/>
                <a:cs typeface="Myriad Pro Cond"/>
              </a:rPr>
              <a:t>From before the days of Messiah until today, Jewish people have read from and discussed a prescribed portion of the Pentateuch each week. Now, a Messianic Jewish Rabbi, Russell Resnik, brings another perspective on the Torah, that of a Messianic Jew. 246 pages.</a:t>
            </a:r>
          </a:p>
          <a:p>
            <a:pPr algn="just"/>
            <a:r>
              <a:rPr lang="en-US" sz="1200" dirty="0" smtClean="0">
                <a:latin typeface="Myriad Pro Cond"/>
                <a:cs typeface="Myriad Pro Cond"/>
              </a:rPr>
              <a:t>Paperback		</a:t>
            </a:r>
          </a:p>
          <a:p>
            <a:pPr algn="just"/>
            <a:endParaRPr lang="en-US" sz="1200" b="1" dirty="0" smtClean="0">
              <a:latin typeface="Myriad Pro Cond"/>
              <a:cs typeface="Myriad Pro Cond"/>
            </a:endParaRPr>
          </a:p>
          <a:p>
            <a:pPr algn="just"/>
            <a:r>
              <a:rPr lang="en-US" sz="1400" b="1" dirty="0" smtClean="0">
                <a:latin typeface="Myriad Pro Cond"/>
                <a:cs typeface="Myriad Pro Cond"/>
              </a:rPr>
              <a:t>Creation to Completion </a:t>
            </a:r>
            <a:r>
              <a:rPr lang="en-US" sz="1400" i="1" dirty="0" smtClean="0">
                <a:latin typeface="Myriad Pro Cond"/>
                <a:cs typeface="Myriad Pro Cond"/>
              </a:rPr>
              <a:t>A Guide to Life’s Journey from the Five Books of Moses </a:t>
            </a:r>
            <a:r>
              <a:rPr lang="en-US" sz="1400" dirty="0" smtClean="0">
                <a:latin typeface="Myriad Pro Cond"/>
                <a:cs typeface="Myriad Pro Cond"/>
              </a:rPr>
              <a:t>—Rabbi Russell Resnik</a:t>
            </a:r>
          </a:p>
          <a:p>
            <a:pPr algn="just"/>
            <a:r>
              <a:rPr lang="en-US" sz="1200" dirty="0" smtClean="0">
                <a:latin typeface="Myriad Pro Cond"/>
                <a:cs typeface="Myriad Pro Cond"/>
              </a:rPr>
              <a:t>Endorsed by Coach Bill McCartney, Founder of Promise Keepers &amp; Road to Jerusalem: Paul urged Timothy to study the Scriptures (2 Tim. 3:16), advising him to apply its teachings to all aspects of his life. Since there was no New Testament then, this rabbi/apostle knew that his disciple would profit from studying the Torah, the Five Books of Moses, and the Old Testament. 256 pages.</a:t>
            </a:r>
          </a:p>
          <a:p>
            <a:pPr algn="just"/>
            <a:r>
              <a:rPr lang="en-US" sz="1200" dirty="0" smtClean="0">
                <a:latin typeface="Myriad Pro Cond"/>
                <a:cs typeface="Myriad Pro Cond"/>
              </a:rPr>
              <a:t>Paperback	</a:t>
            </a:r>
          </a:p>
          <a:p>
            <a:pPr algn="just"/>
            <a:endParaRPr lang="en-US" sz="1200" b="1" dirty="0" smtClean="0">
              <a:latin typeface="Myriad Pro Cond"/>
              <a:cs typeface="Myriad Pro Cond"/>
            </a:endParaRPr>
          </a:p>
          <a:p>
            <a:pPr algn="just"/>
            <a:r>
              <a:rPr lang="en-US" sz="1400" b="1" dirty="0" smtClean="0">
                <a:latin typeface="Myriad Pro Cond"/>
                <a:cs typeface="Myriad Pro Cond"/>
              </a:rPr>
              <a:t>Divine Reversal </a:t>
            </a:r>
          </a:p>
          <a:p>
            <a:pPr algn="just"/>
            <a:r>
              <a:rPr lang="en-US" sz="1400" i="1" dirty="0" smtClean="0">
                <a:latin typeface="Myriad Pro Cond"/>
                <a:cs typeface="Myriad Pro Cond"/>
              </a:rPr>
              <a:t>The Transforming Ethics of Jesus </a:t>
            </a:r>
            <a:endParaRPr lang="en-US" sz="1400" dirty="0" smtClean="0">
              <a:latin typeface="Myriad Pro Cond"/>
              <a:cs typeface="Myriad Pro Cond"/>
            </a:endParaRPr>
          </a:p>
          <a:p>
            <a:pPr algn="just"/>
            <a:r>
              <a:rPr lang="en-US" sz="1400" dirty="0" smtClean="0">
                <a:latin typeface="Myriad Pro Cond"/>
                <a:cs typeface="Myriad Pro Cond"/>
              </a:rPr>
              <a:t>—Rabbi Russell Resnik</a:t>
            </a:r>
          </a:p>
          <a:p>
            <a:pPr algn="just"/>
            <a:r>
              <a:rPr lang="en-US" sz="1200" dirty="0" smtClean="0">
                <a:latin typeface="Myriad Pro Cond"/>
                <a:cs typeface="Myriad Pro Cond"/>
              </a:rPr>
              <a:t>In the Old Testament, God often reversed the plans of man. Yeshua’s ethics continue this theme. Following his path transforms one’s life from within, revealing the source of true happiness, forgiveness, reconciliation, fidelity and love.  206 pages</a:t>
            </a:r>
          </a:p>
          <a:p>
            <a:pPr algn="just"/>
            <a:r>
              <a:rPr lang="en-US" sz="1200" dirty="0" smtClean="0">
                <a:latin typeface="Myriad Pro Cond"/>
                <a:cs typeface="Myriad Pro Cond"/>
              </a:rPr>
              <a:t>Paperback		</a:t>
            </a:r>
            <a:endParaRPr lang="en-US" dirty="0" smtClean="0"/>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23</a:t>
            </a:fld>
            <a:endParaRPr lang="en-US"/>
          </a:p>
        </p:txBody>
      </p:sp>
    </p:spTree>
    <p:extLst>
      <p:ext uri="{BB962C8B-B14F-4D97-AF65-F5344CB8AC3E}">
        <p14:creationId xmlns:p14="http://schemas.microsoft.com/office/powerpoint/2010/main" val="37098345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400" b="1" dirty="0" smtClean="0">
                <a:latin typeface="Myriad Pro Cond"/>
                <a:cs typeface="Myriad Pro Cond"/>
              </a:rPr>
              <a:t>Jewish Roots and Foundations of the Scriptures I &amp; II</a:t>
            </a:r>
          </a:p>
          <a:p>
            <a:pPr algn="just"/>
            <a:r>
              <a:rPr lang="en-US" sz="1400" b="1" dirty="0" smtClean="0">
                <a:latin typeface="Myriad Pro Cond"/>
                <a:cs typeface="Myriad Pro Cond"/>
              </a:rPr>
              <a:t>—</a:t>
            </a:r>
            <a:r>
              <a:rPr lang="en-US" sz="1400" dirty="0" smtClean="0">
                <a:latin typeface="Myriad Pro Cond"/>
                <a:cs typeface="Myriad Pro Cond"/>
              </a:rPr>
              <a:t>John Fischer, Th.D, Ph.D.</a:t>
            </a:r>
          </a:p>
          <a:p>
            <a:pPr algn="just"/>
            <a:r>
              <a:rPr lang="en-US" sz="1200" dirty="0" smtClean="0">
                <a:latin typeface="Myriad Pro Cond"/>
                <a:cs typeface="Myriad Pro Cond"/>
              </a:rPr>
              <a:t>As in a painting, the background is the panorama of preparation and pictures found in the Old Testament. In the foreground is the landscape and light of the first century Jewish setting. All of this is intricately connected with and highlights the subject—which becomes the flowering of all these aspects—the coming of God to earth and what that means for us. Each audio is 32 hours of live class.       </a:t>
            </a:r>
          </a:p>
          <a:p>
            <a:pPr algn="l"/>
            <a:endParaRPr lang="en-US" sz="1400" b="1" dirty="0" smtClean="0">
              <a:latin typeface="Myriad Pro Cond"/>
              <a:cs typeface="Myriad Pro Cond"/>
            </a:endParaRPr>
          </a:p>
          <a:p>
            <a:pPr algn="l"/>
            <a:r>
              <a:rPr lang="en-US" sz="1400" b="1" dirty="0" smtClean="0">
                <a:latin typeface="Myriad Pro Cond"/>
                <a:cs typeface="Myriad Pro Cond"/>
              </a:rPr>
              <a:t>The Gospels in their Jewish Context</a:t>
            </a:r>
          </a:p>
          <a:p>
            <a:pPr algn="l"/>
            <a:r>
              <a:rPr lang="en-US" sz="1400" b="1" dirty="0" smtClean="0">
                <a:latin typeface="Myriad Pro Cond"/>
                <a:cs typeface="Myriad Pro Cond"/>
              </a:rPr>
              <a:t>—</a:t>
            </a:r>
            <a:r>
              <a:rPr lang="en-US" sz="1400" dirty="0" smtClean="0">
                <a:latin typeface="Myriad Pro Cond"/>
                <a:cs typeface="Myriad Pro Cond"/>
              </a:rPr>
              <a:t>John Fischer, Th.D, Ph.D.</a:t>
            </a:r>
          </a:p>
          <a:p>
            <a:pPr algn="l"/>
            <a:r>
              <a:rPr lang="en-US" sz="1200" dirty="0" smtClean="0">
                <a:latin typeface="Myriad Pro Cond"/>
                <a:cs typeface="Myriad Pro Cond"/>
              </a:rPr>
              <a:t>An examination of the Jewish background and nature of the Gospels in their contemporary political, cultural and historical settings, emphasizing each gospel’s special literary presentation of Yeshua, and highlighting the cultural and religious contexts necessary for understanding each of the gospels. 32 hours of audio/video instruction on MP3-DVD and pdf of syllabus.</a:t>
            </a:r>
          </a:p>
          <a:p>
            <a:endParaRPr lang="en-US" dirty="0" smtClean="0"/>
          </a:p>
          <a:p>
            <a:pPr algn="just"/>
            <a:r>
              <a:rPr lang="en-US" sz="1400" b="1" dirty="0" smtClean="0">
                <a:latin typeface="Myriad Pro Cond"/>
                <a:cs typeface="Myriad Pro Cond"/>
              </a:rPr>
              <a:t>The Epistles from a Jewish Perspective</a:t>
            </a:r>
          </a:p>
          <a:p>
            <a:pPr algn="just"/>
            <a:r>
              <a:rPr lang="en-US" sz="1400" dirty="0" smtClean="0">
                <a:latin typeface="Myriad Pro Cond"/>
                <a:cs typeface="Myriad Pro Cond"/>
              </a:rPr>
              <a:t>—John Fischer, Th.D, Ph.D.</a:t>
            </a:r>
          </a:p>
          <a:p>
            <a:pPr algn="just"/>
            <a:r>
              <a:rPr lang="en-US" sz="1200" dirty="0" smtClean="0">
                <a:latin typeface="Myriad Pro Cond"/>
                <a:cs typeface="Myriad Pro Cond"/>
              </a:rPr>
              <a:t>An examination of the relationship of Rabbi Shaul (the Apostle Paul) and the Apostles to their Jewish contemporaries and environment; surveys their Jewish practices, teaching, controversy with the religious leaders, and many critical passages, with emphasis on the Jewish nature, content, and background of these letters. 32 hours of audio/video instruction on MP3-  DVD and pdf of syllabus.</a:t>
            </a:r>
          </a:p>
          <a:p>
            <a:endParaRPr lang="en-US" dirty="0" smtClean="0"/>
          </a:p>
          <a:p>
            <a:r>
              <a:rPr lang="en-US" sz="1400" b="1" dirty="0" smtClean="0">
                <a:latin typeface="Myriad Pro Cond"/>
                <a:cs typeface="Myriad Pro Cond"/>
              </a:rPr>
              <a:t>The Distortion </a:t>
            </a:r>
            <a:r>
              <a:rPr lang="en-US" sz="1400" i="1" dirty="0" smtClean="0">
                <a:latin typeface="Myriad Pro Cond"/>
                <a:cs typeface="Myriad Pro Cond"/>
              </a:rPr>
              <a:t>2000 Years of Misrepresenting the Relationship Between Jesus the Messiah and the Jewish People </a:t>
            </a:r>
          </a:p>
          <a:p>
            <a:r>
              <a:rPr lang="en-US" sz="1400" dirty="0" smtClean="0">
                <a:latin typeface="Myriad Pro Cond"/>
                <a:cs typeface="Myriad Pro Cond"/>
              </a:rPr>
              <a:t>—Dr. John Fischer &amp; Dr. Patrice Fischer</a:t>
            </a:r>
          </a:p>
          <a:p>
            <a:pPr algn="just"/>
            <a:r>
              <a:rPr lang="en-US" sz="1200" dirty="0" smtClean="0">
                <a:latin typeface="Myriad Pro Cond"/>
                <a:cs typeface="Myriad Pro Cond"/>
              </a:rPr>
              <a:t>Did the Jews kill Jesus? Did they really reject him? With the rise of global anti–Semitism, it is important to understand what the Gospels teach about the relationship between Jewish people and their Messiah. 2000 years of distortion have made this difficult.  126 pages. (Art Poster Available:</a:t>
            </a:r>
            <a:r>
              <a:rPr lang="en-US" sz="1200" baseline="0" dirty="0" smtClean="0">
                <a:latin typeface="Myriad Pro Cond"/>
                <a:cs typeface="Myriad Pro Cond"/>
              </a:rPr>
              <a:t> This Was Not My Teaching)</a:t>
            </a:r>
          </a:p>
          <a:p>
            <a:pPr algn="just"/>
            <a:endParaRPr lang="en-US" sz="1400" b="1" dirty="0" smtClean="0">
              <a:latin typeface="Myriad Pro Cond"/>
              <a:cs typeface="Myriad Pro Cond"/>
            </a:endParaRPr>
          </a:p>
          <a:p>
            <a:pPr algn="just"/>
            <a:r>
              <a:rPr lang="en-US" sz="1400" b="1" dirty="0" smtClean="0">
                <a:latin typeface="Myriad Pro Cond"/>
                <a:cs typeface="Myriad Pro Cond"/>
              </a:rPr>
              <a:t>The Enduring Paradox </a:t>
            </a:r>
          </a:p>
          <a:p>
            <a:pPr algn="just"/>
            <a:r>
              <a:rPr lang="en-US" sz="1400" i="1" dirty="0" smtClean="0">
                <a:latin typeface="Myriad Pro Cond"/>
                <a:cs typeface="Myriad Pro Cond"/>
              </a:rPr>
              <a:t>Exploratory Essays in Messianic Judaism </a:t>
            </a:r>
          </a:p>
          <a:p>
            <a:pPr algn="just"/>
            <a:r>
              <a:rPr lang="en-US" sz="1400" i="1" dirty="0" smtClean="0">
                <a:latin typeface="Myriad Pro Cond"/>
                <a:cs typeface="Myriad Pro Cond"/>
              </a:rPr>
              <a:t>— </a:t>
            </a:r>
            <a:r>
              <a:rPr lang="en-US" sz="1400" dirty="0" smtClean="0">
                <a:latin typeface="Myriad Pro Cond"/>
                <a:cs typeface="Myriad Pro Cond"/>
              </a:rPr>
              <a:t>General Editor Dr. John Fischer</a:t>
            </a:r>
          </a:p>
          <a:p>
            <a:pPr algn="just"/>
            <a:r>
              <a:rPr lang="en-US" sz="1200" dirty="0" smtClean="0">
                <a:latin typeface="Myriad Pro Cond"/>
                <a:cs typeface="Myriad Pro Cond"/>
              </a:rPr>
              <a:t>Yeshua and his Jewish followers began a new movement—Messianic Judaism—2,000 years ago. In the 20th century, it was reborn and is currently maturing. Twelve essays from top contributors to the theology of this vital movement of God, including: Dr. Walter C. Kaiser, Dr. David H. Stern, and Dr. John Fischer. 196 pages..</a:t>
            </a:r>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24</a:t>
            </a:fld>
            <a:endParaRPr lang="en-US"/>
          </a:p>
        </p:txBody>
      </p:sp>
    </p:spTree>
    <p:extLst>
      <p:ext uri="{BB962C8B-B14F-4D97-AF65-F5344CB8AC3E}">
        <p14:creationId xmlns:p14="http://schemas.microsoft.com/office/powerpoint/2010/main" val="1610592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600" b="1" dirty="0" smtClean="0">
                <a:latin typeface="Myriad Pro Cond"/>
                <a:cs typeface="Myriad Pro Cond"/>
              </a:rPr>
              <a:t>The World To Come </a:t>
            </a:r>
            <a:r>
              <a:rPr lang="en-US" sz="1600" i="1" dirty="0" smtClean="0">
                <a:latin typeface="Myriad Pro Cond"/>
                <a:cs typeface="Myriad Pro Cond"/>
              </a:rPr>
              <a:t>A Portal to Heaven on Earth </a:t>
            </a:r>
            <a:r>
              <a:rPr lang="en-US" sz="1600" dirty="0" smtClean="0">
                <a:latin typeface="Myriad Pro Cond"/>
                <a:cs typeface="Myriad Pro Cond"/>
              </a:rPr>
              <a:t>—Derek Leman</a:t>
            </a:r>
          </a:p>
          <a:p>
            <a:pPr algn="just"/>
            <a:r>
              <a:rPr lang="en-US" sz="1400" dirty="0" smtClean="0">
                <a:latin typeface="Myriad Pro Cond"/>
                <a:cs typeface="Myriad Pro Cond"/>
              </a:rPr>
              <a:t>An insightful book, exposing fallacies and false teachings surrounding this extremely important subject... paints a hopeful picture of the future and dispels many non-biblical notions. Offers a fresh, but old, perspective on the world to come, as it interacts with the prophets of Israel and the Bible. 110 pages.</a:t>
            </a:r>
            <a:r>
              <a:rPr lang="en-US" sz="1400" baseline="0" dirty="0" smtClean="0">
                <a:latin typeface="Myriad Pro Cond"/>
                <a:cs typeface="Myriad Pro Cond"/>
              </a:rPr>
              <a:t> </a:t>
            </a:r>
            <a:r>
              <a:rPr lang="en-US" sz="1400" dirty="0" smtClean="0">
                <a:latin typeface="Myriad Pro Cond"/>
                <a:cs typeface="Myriad Pro Cond"/>
              </a:rPr>
              <a:t>Paperback</a:t>
            </a:r>
          </a:p>
          <a:p>
            <a:pPr algn="just"/>
            <a:r>
              <a:rPr lang="en-US" sz="1400" dirty="0" smtClean="0">
                <a:latin typeface="Myriad Pro Cond"/>
                <a:cs typeface="Myriad Pro Cond"/>
              </a:rPr>
              <a:t>	</a:t>
            </a:r>
            <a:endParaRPr lang="en-US" sz="1400" b="1" dirty="0" smtClean="0">
              <a:latin typeface="Myriad Pro Cond"/>
              <a:cs typeface="Myriad Pro Cond"/>
            </a:endParaRPr>
          </a:p>
          <a:p>
            <a:pPr algn="just"/>
            <a:r>
              <a:rPr lang="en-US" sz="1400" b="1" dirty="0" smtClean="0">
                <a:latin typeface="Myriad Pro Cond"/>
                <a:cs typeface="Myriad Pro Cond"/>
              </a:rPr>
              <a:t>A New Look At The Old Testament </a:t>
            </a:r>
          </a:p>
          <a:p>
            <a:pPr algn="just"/>
            <a:r>
              <a:rPr lang="en-US" sz="1400" dirty="0" smtClean="0">
                <a:latin typeface="Myriad Pro Cond"/>
                <a:cs typeface="Myriad Pro Cond"/>
              </a:rPr>
              <a:t>– Derek Leman</a:t>
            </a:r>
          </a:p>
          <a:p>
            <a:pPr algn="just"/>
            <a:r>
              <a:rPr lang="en-US" sz="1200" dirty="0" smtClean="0">
                <a:latin typeface="Myriad Pro Cond"/>
                <a:cs typeface="Myriad Pro Cond"/>
              </a:rPr>
              <a:t>In his latest book, Rabbi Derek Leman dispels certain myths about the Old Testament, such as—it is not as relevant as the New Testament, it is boring and difficult to understand, God is usually mad in the Old Testament and it lacks grace. This book will help readers see that the Old Testament is a book about a magnificent and indescribably holy and gracious God. 168 pages.  </a:t>
            </a:r>
          </a:p>
          <a:p>
            <a:pPr algn="just"/>
            <a:r>
              <a:rPr lang="en-US" sz="1200" dirty="0" smtClean="0">
                <a:latin typeface="Myriad Pro Cond"/>
                <a:cs typeface="Myriad Pro Cond"/>
              </a:rPr>
              <a:t>Paperback</a:t>
            </a:r>
          </a:p>
          <a:p>
            <a:pPr algn="just"/>
            <a:endParaRPr lang="en-US" sz="1200" dirty="0" smtClean="0">
              <a:latin typeface="Myriad Pro Cond"/>
              <a:cs typeface="Myriad Pro Cond"/>
            </a:endParaRPr>
          </a:p>
          <a:p>
            <a:pPr algn="just"/>
            <a:r>
              <a:rPr lang="en-US" sz="1400" b="1" dirty="0" smtClean="0">
                <a:latin typeface="Myriad Pro Cond"/>
                <a:cs typeface="Myriad Pro Cond"/>
              </a:rPr>
              <a:t>The Messiah Yeshua Series for Children, Vol. 1</a:t>
            </a:r>
          </a:p>
          <a:p>
            <a:pPr algn="just"/>
            <a:r>
              <a:rPr lang="en-US" sz="1400" dirty="0" smtClean="0">
                <a:latin typeface="Myriad Pro Cond"/>
                <a:cs typeface="Myriad Pro Cond"/>
              </a:rPr>
              <a:t>The Life and Times of Jesus for Children</a:t>
            </a:r>
          </a:p>
          <a:p>
            <a:pPr algn="just"/>
            <a:r>
              <a:rPr lang="en-US" sz="1400" dirty="0" smtClean="0">
                <a:latin typeface="Myriad Pro Cond"/>
                <a:cs typeface="Myriad Pro Cond"/>
              </a:rPr>
              <a:t>—Rabbi Derek Leman, Illus. by Drake Dunaway</a:t>
            </a:r>
          </a:p>
          <a:p>
            <a:pPr algn="just"/>
            <a:r>
              <a:rPr lang="en-US" sz="1200" dirty="0" smtClean="0">
                <a:latin typeface="Myriad Pro Cond"/>
                <a:cs typeface="Myriad Pro Cond"/>
              </a:rPr>
              <a:t>Imagine a series of children’s books on the life and teaching of Yeshua with art that properly portrays his Jewish context. Derek Leman writes the stories of Yeshua from the gospels with a keen sense of the Judaism of Yeshua’s time and the meaning of Messiah’s words and deeds for Israel and for the nations of the world.  Illustrator  Drake Dunaway captures the Jewish Messiah as he should be drawn so kids can see Yeshua and his disciples as Jewish men and women compelled by a vision of God’s kingdom and God’s king. 45 pages.  </a:t>
            </a:r>
          </a:p>
          <a:p>
            <a:pPr algn="just"/>
            <a:r>
              <a:rPr lang="en-US" sz="1200" dirty="0" smtClean="0">
                <a:latin typeface="Myriad Pro Cond"/>
                <a:cs typeface="Myriad Pro Cond"/>
              </a:rPr>
              <a:t>Paperback 	</a:t>
            </a:r>
          </a:p>
          <a:p>
            <a:pPr algn="just"/>
            <a:endParaRPr lang="en-US" sz="1200" b="1" dirty="0" smtClean="0">
              <a:latin typeface="Myriad Pro Cond"/>
              <a:cs typeface="Myriad Pro Cond"/>
            </a:endParaRPr>
          </a:p>
          <a:p>
            <a:pPr algn="just"/>
            <a:r>
              <a:rPr lang="en-US" sz="1200" b="1" dirty="0" smtClean="0">
                <a:latin typeface="Myriad Pro Cond"/>
                <a:cs typeface="Myriad Pro Cond"/>
              </a:rPr>
              <a:t>Paul Didn’t Eat Pork </a:t>
            </a:r>
          </a:p>
          <a:p>
            <a:pPr algn="just"/>
            <a:r>
              <a:rPr lang="en-US" sz="1200" dirty="0" smtClean="0">
                <a:latin typeface="Myriad Pro Cond"/>
                <a:cs typeface="Myriad Pro Cond"/>
              </a:rPr>
              <a:t>Reappraising Paul the Pharisee </a:t>
            </a:r>
          </a:p>
          <a:p>
            <a:pPr algn="just"/>
            <a:r>
              <a:rPr lang="en-US" sz="1200" dirty="0" smtClean="0">
                <a:latin typeface="Myriad Pro Cond"/>
                <a:cs typeface="Myriad Pro Cond"/>
              </a:rPr>
              <a:t>– Derek Leman</a:t>
            </a:r>
          </a:p>
          <a:p>
            <a:pPr algn="just"/>
            <a:r>
              <a:rPr lang="en-US" sz="1100" dirty="0" smtClean="0">
                <a:latin typeface="Myriad Pro Cond"/>
                <a:cs typeface="Myriad Pro Cond"/>
              </a:rPr>
              <a:t>A brief but information-packed exploration of the Jewish life and thought of Paul according to the New Testament. Paul remained a Pharisee his whole life, kept not only the Law of Moses but also the traditions of the Jewish people, and continued to offer sacrifices at the Temple. 114 pages.</a:t>
            </a:r>
          </a:p>
          <a:p>
            <a:pPr algn="just"/>
            <a:r>
              <a:rPr lang="en-US" sz="1100" dirty="0" smtClean="0">
                <a:latin typeface="Myriad Pro Cond"/>
                <a:cs typeface="Myriad Pro Cond"/>
              </a:rPr>
              <a:t>Paperback   	</a:t>
            </a:r>
          </a:p>
          <a:p>
            <a:pPr algn="just"/>
            <a:endParaRPr lang="en-US" dirty="0" smtClean="0"/>
          </a:p>
          <a:p>
            <a:pPr algn="just"/>
            <a:r>
              <a:rPr lang="en-US" sz="1200" b="1" dirty="0" smtClean="0">
                <a:latin typeface="Myriad Pro Cond"/>
                <a:cs typeface="Myriad Pro Cond"/>
              </a:rPr>
              <a:t>Jesus Didn’t Have Blue Eyes </a:t>
            </a:r>
          </a:p>
          <a:p>
            <a:pPr algn="just"/>
            <a:r>
              <a:rPr lang="en-US" sz="1200" dirty="0" smtClean="0">
                <a:latin typeface="Myriad Pro Cond"/>
                <a:cs typeface="Myriad Pro Cond"/>
              </a:rPr>
              <a:t>Reclaiming Our Jewish Messiah</a:t>
            </a:r>
          </a:p>
          <a:p>
            <a:pPr algn="just"/>
            <a:r>
              <a:rPr lang="en-US" sz="1200" dirty="0" smtClean="0">
                <a:latin typeface="Myriad Pro Cond"/>
                <a:cs typeface="Myriad Pro Cond"/>
              </a:rPr>
              <a:t>– Derek Leman</a:t>
            </a:r>
          </a:p>
          <a:p>
            <a:pPr algn="just"/>
            <a:r>
              <a:rPr lang="en-US" sz="1100" dirty="0" smtClean="0">
                <a:latin typeface="Myriad Pro Cond"/>
                <a:cs typeface="Myriad Pro Cond"/>
              </a:rPr>
              <a:t>Jesus did not come to start a new religion, nor to take us away from Judaism, but instead to take Judaism to the next level. As we examine the life and teachings of Jesus with an eye for the Jewish context behind all that he said and did, we will better understand who Jesus was and what he really taught. 159 pages.</a:t>
            </a:r>
          </a:p>
          <a:p>
            <a:pPr algn="just"/>
            <a:r>
              <a:rPr lang="en-US" sz="1100" dirty="0" smtClean="0">
                <a:latin typeface="Myriad Pro Cond"/>
                <a:cs typeface="Myriad Pro Cond"/>
              </a:rPr>
              <a:t>Paperback</a:t>
            </a:r>
          </a:p>
          <a:p>
            <a:pPr algn="just"/>
            <a:endParaRPr lang="en-US" dirty="0" smtClean="0"/>
          </a:p>
          <a:p>
            <a:pPr algn="just"/>
            <a:r>
              <a:rPr lang="en-US" sz="1200" b="1" dirty="0" smtClean="0">
                <a:latin typeface="Myriad Pro Cond"/>
                <a:cs typeface="Myriad Pro Cond"/>
              </a:rPr>
              <a:t>Yeshua in Context </a:t>
            </a:r>
          </a:p>
          <a:p>
            <a:pPr algn="just"/>
            <a:r>
              <a:rPr lang="en-US" sz="1200" dirty="0" smtClean="0">
                <a:latin typeface="Myriad Pro Cond"/>
                <a:cs typeface="Myriad Pro Cond"/>
              </a:rPr>
              <a:t>The Life and Times of Yeshua the Messiah </a:t>
            </a:r>
          </a:p>
          <a:p>
            <a:pPr algn="just"/>
            <a:r>
              <a:rPr lang="en-US" sz="1200" dirty="0" smtClean="0">
                <a:latin typeface="Myriad Pro Cond"/>
                <a:cs typeface="Myriad Pro Cond"/>
              </a:rPr>
              <a:t>– Derek Leman</a:t>
            </a:r>
          </a:p>
          <a:p>
            <a:pPr algn="just"/>
            <a:r>
              <a:rPr lang="en-US" sz="1100" dirty="0" smtClean="0">
                <a:latin typeface="Myriad Pro Cond"/>
                <a:cs typeface="Myriad Pro Cond"/>
              </a:rPr>
              <a:t>Understanding the Messiah correctly through the stories of the New Testament. Healer, teacher, secretive Messiah, critic of his generation, parable-teller, Temple protester, prophet promising a glorious vindication and exaltation after his suffering—it’s all vividly presented in a fresh, eye-opening way. 160 pages.</a:t>
            </a:r>
          </a:p>
          <a:p>
            <a:pPr algn="just"/>
            <a:r>
              <a:rPr lang="en-US" sz="1100" dirty="0" smtClean="0">
                <a:latin typeface="Myriad Pro Cond"/>
                <a:cs typeface="Myriad Pro Cond"/>
              </a:rPr>
              <a:t>Paperback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25</a:t>
            </a:fld>
            <a:endParaRPr lang="en-US"/>
          </a:p>
        </p:txBody>
      </p:sp>
    </p:spTree>
    <p:extLst>
      <p:ext uri="{BB962C8B-B14F-4D97-AF65-F5344CB8AC3E}">
        <p14:creationId xmlns:p14="http://schemas.microsoft.com/office/powerpoint/2010/main" val="38924935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Myriad Pro Cond"/>
                <a:cs typeface="Myriad Pro Cond"/>
              </a:rPr>
              <a:t>The Conversation </a:t>
            </a:r>
          </a:p>
          <a:p>
            <a:r>
              <a:rPr lang="en-US" sz="1400" i="1" dirty="0" smtClean="0">
                <a:latin typeface="Myriad Pro Cond"/>
                <a:cs typeface="Myriad Pro Cond"/>
              </a:rPr>
              <a:t>An Intimate Journal of the Emmaus Encounter </a:t>
            </a:r>
          </a:p>
          <a:p>
            <a:r>
              <a:rPr lang="en-US" sz="1400" dirty="0" smtClean="0">
                <a:latin typeface="Myriad Pro Cond"/>
                <a:cs typeface="Myriad Pro Cond"/>
              </a:rPr>
              <a:t>—Judy Salisbury</a:t>
            </a:r>
          </a:p>
          <a:p>
            <a:pPr algn="just"/>
            <a:r>
              <a:rPr lang="en-US" sz="1400" i="1" dirty="0" smtClean="0">
                <a:latin typeface="Myriad Pro Cond"/>
                <a:cs typeface="Myriad Pro Cond"/>
              </a:rPr>
              <a:t> </a:t>
            </a:r>
            <a:r>
              <a:rPr lang="en-US" sz="1200" i="1" dirty="0" smtClean="0">
                <a:latin typeface="Myriad Pro Cond"/>
                <a:cs typeface="Myriad Pro Cond"/>
              </a:rPr>
              <a:t>“The Conversation brings to life that famous encounter between the two disciples and our Lord Jesus on the road to Emmaus. While it is based in </a:t>
            </a:r>
            <a:r>
              <a:rPr lang="en-US" sz="1200" dirty="0" smtClean="0">
                <a:latin typeface="Myriad Pro Cond"/>
                <a:cs typeface="Myriad Pro Cond"/>
              </a:rPr>
              <a:t>part on an imaginative reconstruction, it is filled with the throbbing pulse of the excitement of the sensational impact that our Lord’s resurrection should </a:t>
            </a:r>
            <a:r>
              <a:rPr lang="en-US" sz="1200" i="1" dirty="0" smtClean="0">
                <a:latin typeface="Myriad Pro Cond"/>
                <a:cs typeface="Myriad Pro Cond"/>
              </a:rPr>
              <a:t>have on all of our lives.” </a:t>
            </a:r>
            <a:r>
              <a:rPr lang="en-US" sz="1200" dirty="0" smtClean="0">
                <a:latin typeface="Myriad Pro Cond"/>
                <a:cs typeface="Myriad Pro Cond"/>
              </a:rPr>
              <a:t>~ Dr. Walter Kaiser President Emeritus Gordon- Conwell Theological Seminary. 120 pages.</a:t>
            </a:r>
          </a:p>
          <a:p>
            <a:pPr algn="just"/>
            <a:r>
              <a:rPr lang="en-US" sz="1200" dirty="0" smtClean="0">
                <a:latin typeface="Myriad Pro Cond"/>
                <a:cs typeface="Myriad Pro Cond"/>
              </a:rPr>
              <a:t>Hardback</a:t>
            </a:r>
            <a:r>
              <a:rPr lang="en-US" sz="1200" baseline="0" dirty="0" smtClean="0">
                <a:latin typeface="Myriad Pro Cond"/>
                <a:cs typeface="Myriad Pro Cond"/>
              </a:rPr>
              <a:t> and </a:t>
            </a:r>
            <a:r>
              <a:rPr lang="en-US" sz="1200" dirty="0" smtClean="0">
                <a:latin typeface="Myriad Pro Cond"/>
                <a:cs typeface="Myriad Pro Cond"/>
              </a:rPr>
              <a:t>Paperback		</a:t>
            </a:r>
          </a:p>
          <a:p>
            <a:endParaRPr lang="en-US" dirty="0" smtClean="0"/>
          </a:p>
          <a:p>
            <a:pPr algn="just"/>
            <a:r>
              <a:rPr lang="en-US" sz="1400" b="1" dirty="0" smtClean="0">
                <a:latin typeface="Myriad Pro Cond"/>
                <a:cs typeface="Myriad Pro Cond"/>
              </a:rPr>
              <a:t>On The Way to Emmaus: </a:t>
            </a:r>
          </a:p>
          <a:p>
            <a:pPr algn="just"/>
            <a:r>
              <a:rPr lang="en-US" sz="1400" i="1" dirty="0" smtClean="0">
                <a:latin typeface="Myriad Pro Cond"/>
                <a:cs typeface="Myriad Pro Cond"/>
              </a:rPr>
              <a:t>Searching the Messianic Prophecies</a:t>
            </a:r>
          </a:p>
          <a:p>
            <a:pPr algn="just"/>
            <a:r>
              <a:rPr lang="en-US" sz="1400" i="1" dirty="0" smtClean="0">
                <a:latin typeface="Myriad Pro Cond"/>
                <a:cs typeface="Myriad Pro Cond"/>
              </a:rPr>
              <a:t>—</a:t>
            </a:r>
            <a:r>
              <a:rPr lang="en-US" sz="1400" dirty="0" smtClean="0">
                <a:latin typeface="Myriad Pro Cond"/>
                <a:cs typeface="Myriad Pro Cond"/>
              </a:rPr>
              <a:t>Dr. Jacques </a:t>
            </a:r>
            <a:r>
              <a:rPr lang="en-US" sz="1400" dirty="0" err="1" smtClean="0">
                <a:latin typeface="Myriad Pro Cond"/>
                <a:cs typeface="Myriad Pro Cond"/>
              </a:rPr>
              <a:t>Doukhan</a:t>
            </a:r>
            <a:endParaRPr lang="en-US" sz="1400" dirty="0" smtClean="0">
              <a:latin typeface="Myriad Pro Cond"/>
              <a:cs typeface="Myriad Pro Cond"/>
            </a:endParaRPr>
          </a:p>
          <a:p>
            <a:pPr algn="just"/>
            <a:r>
              <a:rPr lang="en-US" sz="1200" dirty="0" smtClean="0">
                <a:latin typeface="Myriad Pro Cond"/>
                <a:cs typeface="Myriad Pro Cond"/>
              </a:rPr>
              <a:t>An outstanding compilation of the most critical Messianic prophecies by a renowned conservative Christian Scholar, drawing on material from the Bible, Rabbinic sources, Dead Sea Scrolls, and more. 236 pages.</a:t>
            </a:r>
          </a:p>
          <a:p>
            <a:pPr algn="just"/>
            <a:r>
              <a:rPr lang="en-US" sz="1200" dirty="0" smtClean="0">
                <a:latin typeface="Myriad Pro Cond"/>
                <a:cs typeface="Myriad Pro Cond"/>
              </a:rPr>
              <a:t>Paperback		</a:t>
            </a:r>
          </a:p>
          <a:p>
            <a:pPr algn="just"/>
            <a:endParaRPr lang="en-US" dirty="0" smtClean="0"/>
          </a:p>
          <a:p>
            <a:pPr algn="just"/>
            <a:r>
              <a:rPr lang="en-US" sz="1400" b="1" dirty="0" smtClean="0">
                <a:latin typeface="Myriad Pro Cond"/>
                <a:cs typeface="Myriad Pro Cond"/>
              </a:rPr>
              <a:t>The Red Heifer </a:t>
            </a:r>
            <a:r>
              <a:rPr lang="en-US" sz="1400" i="1" dirty="0" smtClean="0">
                <a:latin typeface="Myriad Pro Cond"/>
                <a:cs typeface="Myriad Pro Cond"/>
              </a:rPr>
              <a:t>A Jewish Cry for Messiah </a:t>
            </a:r>
            <a:r>
              <a:rPr lang="en-US" sz="1400" dirty="0" smtClean="0">
                <a:latin typeface="Myriad Pro Cond"/>
                <a:cs typeface="Myriad Pro Cond"/>
              </a:rPr>
              <a:t>—Anthony </a:t>
            </a:r>
            <a:r>
              <a:rPr lang="en-US" sz="1400" dirty="0" err="1" smtClean="0">
                <a:latin typeface="Myriad Pro Cond"/>
                <a:cs typeface="Myriad Pro Cond"/>
              </a:rPr>
              <a:t>Cardinale</a:t>
            </a:r>
            <a:endParaRPr lang="en-US" sz="1400" dirty="0" smtClean="0">
              <a:latin typeface="Myriad Pro Cond"/>
              <a:cs typeface="Myriad Pro Cond"/>
            </a:endParaRPr>
          </a:p>
          <a:p>
            <a:pPr algn="just"/>
            <a:r>
              <a:rPr lang="en-US" sz="1200" dirty="0" smtClean="0">
                <a:latin typeface="Myriad Pro Cond"/>
                <a:cs typeface="Myriad Pro Cond"/>
              </a:rPr>
              <a:t>Award-winning journalist and playwright Anthony </a:t>
            </a:r>
            <a:r>
              <a:rPr lang="en-US" sz="1200" dirty="0" err="1" smtClean="0">
                <a:latin typeface="Myriad Pro Cond"/>
                <a:cs typeface="Myriad Pro Cond"/>
              </a:rPr>
              <a:t>Cardinale</a:t>
            </a:r>
            <a:r>
              <a:rPr lang="en-US" sz="1200" dirty="0" smtClean="0">
                <a:latin typeface="Myriad Pro Cond"/>
                <a:cs typeface="Myriad Pro Cond"/>
              </a:rPr>
              <a:t> has traveled extensively in Israel, and recounts here his interviews with Orthodox rabbis, secular Israelis, and Palestinian Arabs about the current search for a red heifer hoping to rebuild the Temple and bring the Messiah. 320 pages.</a:t>
            </a:r>
            <a:r>
              <a:rPr lang="en-US" sz="1200" baseline="0" dirty="0" smtClean="0">
                <a:latin typeface="Myriad Pro Cond"/>
                <a:cs typeface="Myriad Pro Cond"/>
              </a:rPr>
              <a:t> </a:t>
            </a:r>
            <a:r>
              <a:rPr lang="en-US" sz="1200" dirty="0" smtClean="0">
                <a:latin typeface="Myriad Pro Cond"/>
                <a:cs typeface="Myriad Pro Cond"/>
              </a:rPr>
              <a:t>Paperback		</a:t>
            </a:r>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26</a:t>
            </a:fld>
            <a:endParaRPr lang="en-US"/>
          </a:p>
        </p:txBody>
      </p:sp>
    </p:spTree>
    <p:extLst>
      <p:ext uri="{BB962C8B-B14F-4D97-AF65-F5344CB8AC3E}">
        <p14:creationId xmlns:p14="http://schemas.microsoft.com/office/powerpoint/2010/main" val="3053082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400" b="1" dirty="0" smtClean="0">
                <a:latin typeface="Myriad Pro Cond"/>
                <a:cs typeface="Myriad Pro Cond"/>
              </a:rPr>
              <a:t>You Bring the Bagels, I’ll Bring the Gospel </a:t>
            </a:r>
          </a:p>
          <a:p>
            <a:pPr algn="just"/>
            <a:r>
              <a:rPr lang="en-US" sz="1400" i="1" dirty="0" smtClean="0">
                <a:latin typeface="Myriad Pro Cond"/>
                <a:cs typeface="Myriad Pro Cond"/>
              </a:rPr>
              <a:t>Sharing the Messiah with Your Jewish Neighbor Revised Edition</a:t>
            </a:r>
          </a:p>
          <a:p>
            <a:pPr algn="just"/>
            <a:r>
              <a:rPr lang="en-US" sz="1400" dirty="0" smtClean="0">
                <a:latin typeface="Myriad Pro Cond"/>
                <a:cs typeface="Myriad Pro Cond"/>
              </a:rPr>
              <a:t>—Rabbi Barry Rubin</a:t>
            </a:r>
          </a:p>
          <a:p>
            <a:pPr algn="just"/>
            <a:r>
              <a:rPr lang="en-US" sz="1200" dirty="0" smtClean="0">
                <a:latin typeface="Myriad Pro Cond"/>
                <a:cs typeface="Myriad Pro Cond"/>
              </a:rPr>
              <a:t>This “how-to-witness-to-Jewish-people” book is an orderly presentation of everything you need to share the Messiah with a Jewish friend. Includes Messianic prophecies, Jewish objections, words to avoid. 201 pages.</a:t>
            </a:r>
          </a:p>
          <a:p>
            <a:pPr algn="just"/>
            <a:r>
              <a:rPr lang="en-US" sz="1200" dirty="0" smtClean="0">
                <a:latin typeface="Myriad Pro Cond"/>
                <a:cs typeface="Myriad Pro Cond"/>
              </a:rPr>
              <a:t>English			</a:t>
            </a:r>
          </a:p>
          <a:p>
            <a:pPr algn="just"/>
            <a:r>
              <a:rPr lang="en-US" sz="1200" dirty="0" smtClean="0">
                <a:latin typeface="Myriad Pro Cond"/>
                <a:cs typeface="Myriad Pro Cond"/>
              </a:rPr>
              <a:t>Spanish </a:t>
            </a:r>
            <a:r>
              <a:rPr lang="en-US" sz="1200" dirty="0" err="1" smtClean="0">
                <a:latin typeface="Myriad Pro Cond"/>
                <a:cs typeface="Myriad Pro Cond"/>
              </a:rPr>
              <a:t>Te</a:t>
            </a:r>
            <a:r>
              <a:rPr lang="en-US" sz="1200" dirty="0" smtClean="0">
                <a:latin typeface="Myriad Pro Cond"/>
                <a:cs typeface="Myriad Pro Cond"/>
              </a:rPr>
              <a:t> </a:t>
            </a:r>
            <a:r>
              <a:rPr lang="en-US" sz="1200" dirty="0" err="1" smtClean="0">
                <a:latin typeface="Myriad Pro Cond"/>
                <a:cs typeface="Myriad Pro Cond"/>
              </a:rPr>
              <a:t>Tengo</a:t>
            </a:r>
            <a:r>
              <a:rPr lang="en-US" sz="1200" dirty="0" smtClean="0">
                <a:latin typeface="Myriad Pro Cond"/>
                <a:cs typeface="Myriad Pro Cond"/>
              </a:rPr>
              <a:t> </a:t>
            </a:r>
            <a:r>
              <a:rPr lang="en-US" sz="1200" dirty="0" err="1" smtClean="0">
                <a:latin typeface="Myriad Pro Cond"/>
                <a:cs typeface="Myriad Pro Cond"/>
              </a:rPr>
              <a:t>Buenas</a:t>
            </a:r>
            <a:r>
              <a:rPr lang="en-US" sz="1200" dirty="0" smtClean="0">
                <a:latin typeface="Myriad Pro Cond"/>
                <a:cs typeface="Myriad Pro Cond"/>
              </a:rPr>
              <a:t> </a:t>
            </a:r>
            <a:r>
              <a:rPr lang="en-US" sz="1200" dirty="0" err="1" smtClean="0">
                <a:latin typeface="Myriad Pro Cond"/>
                <a:cs typeface="Myriad Pro Cond"/>
              </a:rPr>
              <a:t>Noticias</a:t>
            </a:r>
            <a:r>
              <a:rPr lang="en-US" sz="1200" dirty="0" smtClean="0">
                <a:latin typeface="Myriad Pro Cond"/>
                <a:cs typeface="Myriad Pro Cond"/>
              </a:rPr>
              <a:t>  	</a:t>
            </a:r>
          </a:p>
          <a:p>
            <a:pPr algn="just"/>
            <a:endParaRPr lang="en-US" dirty="0" smtClean="0"/>
          </a:p>
          <a:p>
            <a:r>
              <a:rPr lang="en-US" sz="1400" b="1" dirty="0" smtClean="0">
                <a:latin typeface="Myriad Pro Cond"/>
                <a:cs typeface="Myriad Pro Cond"/>
              </a:rPr>
              <a:t>Yeshua </a:t>
            </a:r>
          </a:p>
          <a:p>
            <a:r>
              <a:rPr lang="en-US" sz="1400" i="1" dirty="0" smtClean="0">
                <a:latin typeface="Myriad Pro Cond"/>
                <a:cs typeface="Myriad Pro Cond"/>
              </a:rPr>
              <a:t>A Guide to the Real Jesus and the Original Church </a:t>
            </a:r>
            <a:endParaRPr lang="en-US" sz="1400" dirty="0" smtClean="0">
              <a:latin typeface="Myriad Pro Cond"/>
              <a:cs typeface="Myriad Pro Cond"/>
            </a:endParaRPr>
          </a:p>
          <a:p>
            <a:r>
              <a:rPr lang="en-US" sz="1400" dirty="0" smtClean="0">
                <a:latin typeface="Myriad Pro Cond"/>
                <a:cs typeface="Myriad Pro Cond"/>
              </a:rPr>
              <a:t>—Dr. Ron Moseley</a:t>
            </a:r>
          </a:p>
          <a:p>
            <a:r>
              <a:rPr lang="en-US" sz="1200" dirty="0" smtClean="0">
                <a:latin typeface="Myriad Pro Cond"/>
                <a:cs typeface="Myriad Pro Cond"/>
              </a:rPr>
              <a:t>Dr. Moseley never flinches from showing “Jesus was a Jew, who was born, lived, and died, within first century Judaism.” He explains idioms in the New Testament. 213 pages.</a:t>
            </a:r>
          </a:p>
          <a:p>
            <a:r>
              <a:rPr lang="en-US" sz="1200" dirty="0" smtClean="0">
                <a:latin typeface="Myriad Pro Cond"/>
                <a:cs typeface="Myriad Pro Cond"/>
              </a:rPr>
              <a:t>Paperback</a:t>
            </a:r>
          </a:p>
          <a:p>
            <a:endParaRPr lang="en-US" dirty="0" smtClean="0"/>
          </a:p>
          <a:p>
            <a:pPr algn="just"/>
            <a:r>
              <a:rPr lang="en-US" sz="1400" b="1" dirty="0" smtClean="0">
                <a:latin typeface="Myriad Pro Cond"/>
                <a:cs typeface="Myriad Pro Cond"/>
              </a:rPr>
              <a:t>They Loved the Torah </a:t>
            </a:r>
          </a:p>
          <a:p>
            <a:pPr algn="just"/>
            <a:r>
              <a:rPr lang="en-US" sz="1400" i="1" dirty="0" smtClean="0">
                <a:latin typeface="Myriad Pro Cond"/>
                <a:cs typeface="Myriad Pro Cond"/>
              </a:rPr>
              <a:t>What Yeshua’s First Followers Really Thought About the Law </a:t>
            </a:r>
          </a:p>
          <a:p>
            <a:pPr algn="just"/>
            <a:r>
              <a:rPr lang="en-US" sz="1400" dirty="0" smtClean="0">
                <a:latin typeface="Myriad Pro Cond"/>
                <a:cs typeface="Myriad Pro Cond"/>
              </a:rPr>
              <a:t>—Dr. David Friedman</a:t>
            </a:r>
          </a:p>
          <a:p>
            <a:pPr algn="just"/>
            <a:r>
              <a:rPr lang="en-US" sz="1200" dirty="0" smtClean="0">
                <a:latin typeface="Myriad Pro Cond"/>
                <a:cs typeface="Myriad Pro Cond"/>
              </a:rPr>
              <a:t>Although many Jews believe that Paul taught against the Law, this book disproves that notion. An excellent case for his premise that all the earliest followers of the Messiah were not only Torah-observant, but also desired to spread their love for God’s entire Word to the Gentiles. 144 pages.</a:t>
            </a:r>
          </a:p>
          <a:p>
            <a:pPr algn="just"/>
            <a:r>
              <a:rPr lang="en-US" sz="1200" dirty="0" smtClean="0">
                <a:latin typeface="Myriad Pro Cond"/>
                <a:cs typeface="Myriad Pro Cond"/>
              </a:rPr>
              <a:t>Paperback		</a:t>
            </a:r>
          </a:p>
          <a:p>
            <a:pPr algn="just"/>
            <a:endParaRPr lang="en-US" dirty="0" smtClean="0"/>
          </a:p>
          <a:p>
            <a:r>
              <a:rPr lang="en-US" sz="1400" b="1" dirty="0" smtClean="0">
                <a:latin typeface="Myriad Pro Cond"/>
                <a:cs typeface="Myriad Pro Cond"/>
              </a:rPr>
              <a:t>God’s Appointed Times </a:t>
            </a:r>
          </a:p>
          <a:p>
            <a:r>
              <a:rPr lang="en-US" sz="1400" i="1" dirty="0" smtClean="0">
                <a:latin typeface="Myriad Pro Cond"/>
                <a:cs typeface="Myriad Pro Cond"/>
              </a:rPr>
              <a:t>A Practical Guide to Understanding and Celebrating the Biblical Holidays </a:t>
            </a:r>
            <a:r>
              <a:rPr lang="en-US" sz="1400" dirty="0" smtClean="0">
                <a:latin typeface="Myriad Pro Cond"/>
                <a:cs typeface="Myriad Pro Cond"/>
              </a:rPr>
              <a:t>  </a:t>
            </a:r>
          </a:p>
          <a:p>
            <a:r>
              <a:rPr lang="en-US" sz="1400" dirty="0" smtClean="0">
                <a:latin typeface="Myriad Pro Cond"/>
                <a:cs typeface="Myriad Pro Cond"/>
              </a:rPr>
              <a:t>—Rabbi Barney Kasdan</a:t>
            </a:r>
          </a:p>
          <a:p>
            <a:pPr algn="just"/>
            <a:r>
              <a:rPr lang="en-US" sz="1200" dirty="0" smtClean="0">
                <a:latin typeface="Myriad Pro Cond"/>
                <a:cs typeface="Myriad Pro Cond"/>
              </a:rPr>
              <a:t>The Biblical Holy Days teach us about the nature of God and his plan for mankind. Includes historical background, traditional Jewish observance, New Testament relevance, and prophetic significance. 145 pages.</a:t>
            </a:r>
            <a:r>
              <a:rPr lang="en-US" sz="1200" b="1" dirty="0" smtClean="0">
                <a:latin typeface="Myriad Pro Cond"/>
                <a:cs typeface="Myriad Pro Cond"/>
              </a:rPr>
              <a:t> </a:t>
            </a:r>
          </a:p>
          <a:p>
            <a:pPr algn="just"/>
            <a:r>
              <a:rPr lang="en-US" sz="1200" dirty="0" smtClean="0">
                <a:latin typeface="Myriad Pro Cond"/>
                <a:cs typeface="Myriad Pro Cond"/>
              </a:rPr>
              <a:t>Paperback		</a:t>
            </a:r>
          </a:p>
          <a:p>
            <a:pPr algn="just"/>
            <a:endParaRPr lang="en-US" dirty="0" smtClean="0"/>
          </a:p>
          <a:p>
            <a:pPr algn="just"/>
            <a:r>
              <a:rPr lang="en-US" sz="1400" b="1" dirty="0" smtClean="0">
                <a:latin typeface="Myriad Pro Cond"/>
                <a:cs typeface="Myriad Pro Cond"/>
              </a:rPr>
              <a:t>God’s Appointed Customs </a:t>
            </a:r>
          </a:p>
          <a:p>
            <a:pPr algn="just"/>
            <a:r>
              <a:rPr lang="en-US" sz="1400" i="1" dirty="0" smtClean="0">
                <a:latin typeface="Myriad Pro Cond"/>
                <a:cs typeface="Myriad Pro Cond"/>
              </a:rPr>
              <a:t>A Messianic Jewish Guide to the Biblical Lifecycle and Lifestyle </a:t>
            </a:r>
          </a:p>
          <a:p>
            <a:pPr algn="just"/>
            <a:r>
              <a:rPr lang="en-US" sz="1400" i="1" dirty="0" smtClean="0">
                <a:latin typeface="Myriad Pro Cond"/>
                <a:cs typeface="Myriad Pro Cond"/>
              </a:rPr>
              <a:t>—</a:t>
            </a:r>
            <a:r>
              <a:rPr lang="en-US" sz="1400" dirty="0" smtClean="0">
                <a:latin typeface="Myriad Pro Cond"/>
                <a:cs typeface="Myriad Pro Cond"/>
              </a:rPr>
              <a:t>Rabbi Barney Kasdan</a:t>
            </a:r>
          </a:p>
          <a:p>
            <a:pPr algn="just"/>
            <a:r>
              <a:rPr lang="en-US" sz="1200" dirty="0" smtClean="0">
                <a:latin typeface="Myriad Pro Cond"/>
                <a:cs typeface="Myriad Pro Cond"/>
              </a:rPr>
              <a:t>Explains how biblical customs are often the missing key to unlocking the depths of Scripture.  Companion to God’s </a:t>
            </a:r>
            <a:r>
              <a:rPr lang="en-US" sz="1200" i="1" dirty="0" smtClean="0">
                <a:latin typeface="Myriad Pro Cond"/>
                <a:cs typeface="Myriad Pro Cond"/>
              </a:rPr>
              <a:t>Appointed Times</a:t>
            </a:r>
            <a:r>
              <a:rPr lang="en-US" sz="1200" dirty="0" smtClean="0">
                <a:latin typeface="Myriad Pro Cond"/>
                <a:cs typeface="Myriad Pro Cond"/>
              </a:rPr>
              <a:t>. 170 pages.</a:t>
            </a:r>
          </a:p>
          <a:p>
            <a:pPr algn="just"/>
            <a:r>
              <a:rPr lang="en-US" sz="1200" dirty="0" smtClean="0">
                <a:latin typeface="Myriad Pro Cond"/>
                <a:cs typeface="Myriad Pro Cond"/>
              </a:rPr>
              <a:t>English</a:t>
            </a:r>
            <a:r>
              <a:rPr lang="en-US" sz="1200" baseline="0" dirty="0" smtClean="0">
                <a:latin typeface="Myriad Pro Cond"/>
                <a:cs typeface="Myriad Pro Cond"/>
              </a:rPr>
              <a:t> and </a:t>
            </a:r>
            <a:r>
              <a:rPr lang="en-US" sz="1200" dirty="0" smtClean="0">
                <a:latin typeface="Myriad Pro Cond"/>
                <a:cs typeface="Myriad Pro Cond"/>
              </a:rPr>
              <a:t>Spanish</a:t>
            </a:r>
          </a:p>
          <a:p>
            <a:pPr algn="just"/>
            <a:r>
              <a:rPr lang="en-US" sz="1200" dirty="0" smtClean="0">
                <a:latin typeface="Myriad Pro Cond"/>
                <a:cs typeface="Myriad Pro Cond"/>
              </a:rPr>
              <a:t>		</a:t>
            </a:r>
            <a:endParaRPr lang="en-US" dirty="0" smtClean="0"/>
          </a:p>
          <a:p>
            <a:pPr algn="just"/>
            <a:r>
              <a:rPr lang="en-US" sz="1400" b="1" dirty="0" smtClean="0">
                <a:latin typeface="Myriad Pro Cond"/>
                <a:cs typeface="Myriad Pro Cond"/>
              </a:rPr>
              <a:t>To the Ends of the Earth </a:t>
            </a:r>
          </a:p>
          <a:p>
            <a:pPr algn="just"/>
            <a:r>
              <a:rPr lang="en-US" sz="1400" i="1" dirty="0" smtClean="0">
                <a:latin typeface="Myriad Pro Cond"/>
                <a:cs typeface="Myriad Pro Cond"/>
              </a:rPr>
              <a:t>How the First Jewish Followers of Yeshua Transformed the Ancient World </a:t>
            </a:r>
          </a:p>
          <a:p>
            <a:pPr algn="just"/>
            <a:r>
              <a:rPr lang="en-US" sz="1400" dirty="0" smtClean="0">
                <a:latin typeface="Myriad Pro Cond"/>
                <a:cs typeface="Myriad Pro Cond"/>
              </a:rPr>
              <a:t>—Dr. Jeffrey Seif</a:t>
            </a:r>
          </a:p>
          <a:p>
            <a:pPr algn="just"/>
            <a:r>
              <a:rPr lang="en-US" sz="1200" dirty="0" smtClean="0">
                <a:latin typeface="Myriad Pro Cond"/>
                <a:cs typeface="Myriad Pro Cond"/>
              </a:rPr>
              <a:t>Everyone knows that the first followers of Yeshua were Jews, and that Christianity was very Jewish for the first 50-100 years. Read the truth of how these early Messianic Jews influenced and transformed the known world.  224 pages.</a:t>
            </a:r>
          </a:p>
          <a:p>
            <a:pPr algn="just"/>
            <a:r>
              <a:rPr lang="en-US" sz="1200" dirty="0" smtClean="0">
                <a:latin typeface="Myriad Pro Cond"/>
                <a:cs typeface="Myriad Pro Cond"/>
              </a:rPr>
              <a:t>Paperback		</a:t>
            </a:r>
          </a:p>
          <a:p>
            <a:pPr algn="just"/>
            <a:endParaRPr lang="en-US" dirty="0" smtClean="0"/>
          </a:p>
          <a:p>
            <a:pPr algn="just"/>
            <a:r>
              <a:rPr lang="en-US" sz="1400" b="1" dirty="0" smtClean="0">
                <a:latin typeface="Myriad Pro Cond"/>
                <a:cs typeface="Myriad Pro Cond"/>
              </a:rPr>
              <a:t>Return of the Kosher Pig </a:t>
            </a:r>
          </a:p>
          <a:p>
            <a:pPr algn="just"/>
            <a:r>
              <a:rPr lang="en-US" sz="1400" i="1" dirty="0" smtClean="0">
                <a:latin typeface="Myriad Pro Cond"/>
                <a:cs typeface="Myriad Pro Cond"/>
              </a:rPr>
              <a:t>The Divine Messiah in Jewish Thought </a:t>
            </a:r>
          </a:p>
          <a:p>
            <a:pPr algn="just"/>
            <a:r>
              <a:rPr lang="en-US" sz="1400" dirty="0" smtClean="0">
                <a:latin typeface="Myriad Pro Cond"/>
                <a:cs typeface="Myriad Pro Cond"/>
              </a:rPr>
              <a:t>—Rabbi </a:t>
            </a:r>
            <a:r>
              <a:rPr lang="en-US" sz="1400" dirty="0" err="1" smtClean="0">
                <a:latin typeface="Myriad Pro Cond"/>
                <a:cs typeface="Myriad Pro Cond"/>
              </a:rPr>
              <a:t>Tzahi</a:t>
            </a:r>
            <a:r>
              <a:rPr lang="en-US" sz="1400" dirty="0" smtClean="0">
                <a:latin typeface="Myriad Pro Cond"/>
                <a:cs typeface="Myriad Pro Cond"/>
              </a:rPr>
              <a:t> </a:t>
            </a:r>
            <a:r>
              <a:rPr lang="en-US" sz="1400" dirty="0" err="1" smtClean="0">
                <a:latin typeface="Myriad Pro Cond"/>
                <a:cs typeface="Myriad Pro Cond"/>
              </a:rPr>
              <a:t>Shapira</a:t>
            </a:r>
            <a:endParaRPr lang="en-US" sz="1400" dirty="0" smtClean="0">
              <a:latin typeface="Myriad Pro Cond"/>
              <a:cs typeface="Myriad Pro Cond"/>
            </a:endParaRPr>
          </a:p>
          <a:p>
            <a:pPr algn="just"/>
            <a:r>
              <a:rPr lang="en-US" sz="1200" dirty="0" smtClean="0">
                <a:latin typeface="Myriad Pro Cond"/>
                <a:cs typeface="Myriad Pro Cond"/>
              </a:rPr>
              <a:t>Far from a study of kosher dietary laws, this book is an unprecedented journey toward the true identity of the Divine Messiah—the one previously considered “</a:t>
            </a:r>
            <a:r>
              <a:rPr lang="en-US" sz="1200" dirty="0" err="1" smtClean="0">
                <a:latin typeface="Myriad Pro Cond"/>
                <a:cs typeface="Myriad Pro Cond"/>
              </a:rPr>
              <a:t>unkosher</a:t>
            </a:r>
            <a:r>
              <a:rPr lang="en-US" sz="1200" dirty="0" smtClean="0">
                <a:latin typeface="Myriad Pro Cond"/>
                <a:cs typeface="Myriad Pro Cond"/>
              </a:rPr>
              <a:t>” and “unacceptable” by Jewish people. This encyclopedic volume will surprise and challenge you with the compelling words of Jewish sages and rabbis over the last 2,000 years, many in English for the first time. 352 pages.  </a:t>
            </a:r>
          </a:p>
          <a:p>
            <a:pPr algn="just"/>
            <a:r>
              <a:rPr lang="en-US" sz="1200" i="1" dirty="0" smtClean="0">
                <a:latin typeface="Myriad Pro Cond"/>
                <a:cs typeface="Myriad Pro Cond"/>
              </a:rPr>
              <a:t>“One of the most interesting and learned tomes I have ever read. ….Rabbi </a:t>
            </a:r>
            <a:r>
              <a:rPr lang="en-US" sz="1200" i="1" dirty="0" err="1" smtClean="0">
                <a:latin typeface="Myriad Pro Cond"/>
                <a:cs typeface="Myriad Pro Cond"/>
              </a:rPr>
              <a:t>Shapria’s</a:t>
            </a:r>
            <a:r>
              <a:rPr lang="en-US" sz="1200" i="1" dirty="0" smtClean="0">
                <a:latin typeface="Myriad Pro Cond"/>
                <a:cs typeface="Myriad Pro Cond"/>
              </a:rPr>
              <a:t> remarkable book cannot be ignored.”</a:t>
            </a:r>
          </a:p>
          <a:p>
            <a:pPr algn="just"/>
            <a:r>
              <a:rPr lang="en-US" sz="1200" dirty="0" smtClean="0">
                <a:latin typeface="Myriad Pro Cond"/>
                <a:cs typeface="Myriad Pro Cond"/>
              </a:rPr>
              <a:t>—Dr. Paige Patterson, Pres. SW Baptist Theological Seminary</a:t>
            </a:r>
          </a:p>
          <a:p>
            <a:pPr algn="just"/>
            <a:r>
              <a:rPr lang="en-US" sz="1200" dirty="0" smtClean="0">
                <a:latin typeface="Myriad Pro Cond"/>
                <a:cs typeface="Myriad Pro Cond"/>
              </a:rPr>
              <a:t>Paperback</a:t>
            </a:r>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27</a:t>
            </a:fld>
            <a:endParaRPr lang="en-US"/>
          </a:p>
        </p:txBody>
      </p:sp>
    </p:spTree>
    <p:extLst>
      <p:ext uri="{BB962C8B-B14F-4D97-AF65-F5344CB8AC3E}">
        <p14:creationId xmlns:p14="http://schemas.microsoft.com/office/powerpoint/2010/main" val="31600915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Already in</a:t>
            </a:r>
            <a:r>
              <a:rPr lang="en-US" baseline="0" dirty="0" smtClean="0"/>
              <a:t> these software applications, the JNT and CJB are also available through </a:t>
            </a:r>
            <a:r>
              <a:rPr lang="en-US" baseline="0" dirty="0" err="1" smtClean="0"/>
              <a:t>Crosswalk.com</a:t>
            </a:r>
            <a:r>
              <a:rPr lang="en-US" baseline="0" dirty="0" smtClean="0"/>
              <a:t>/</a:t>
            </a:r>
            <a:r>
              <a:rPr lang="en-US" baseline="0" dirty="0" err="1" smtClean="0"/>
              <a:t>BibleStudyTools.com</a:t>
            </a:r>
            <a:r>
              <a:rPr lang="en-US" baseline="0" dirty="0" smtClean="0"/>
              <a:t> and soon to be released on </a:t>
            </a:r>
            <a:r>
              <a:rPr lang="en-US" baseline="0" dirty="0" err="1" smtClean="0"/>
              <a:t>YouVersion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28</a:t>
            </a:fld>
            <a:endParaRPr lang="en-US"/>
          </a:p>
        </p:txBody>
      </p:sp>
    </p:spTree>
    <p:extLst>
      <p:ext uri="{BB962C8B-B14F-4D97-AF65-F5344CB8AC3E}">
        <p14:creationId xmlns:p14="http://schemas.microsoft.com/office/powerpoint/2010/main" val="7902648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a:t>
            </a:r>
            <a:r>
              <a:rPr lang="en-US" baseline="0" dirty="0" smtClean="0"/>
              <a:t> to these languages, several more are being worked on.</a:t>
            </a:r>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29</a:t>
            </a:fld>
            <a:endParaRPr lang="en-US"/>
          </a:p>
        </p:txBody>
      </p:sp>
    </p:spTree>
    <p:extLst>
      <p:ext uri="{BB962C8B-B14F-4D97-AF65-F5344CB8AC3E}">
        <p14:creationId xmlns:p14="http://schemas.microsoft.com/office/powerpoint/2010/main" val="36242985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looking for other contributors to the Commentary series, as well as authors of Messianic Jewish and Israel-related</a:t>
            </a:r>
            <a:r>
              <a:rPr lang="en-US" baseline="0" dirty="0" smtClean="0"/>
              <a:t> books. Please contact </a:t>
            </a:r>
            <a:r>
              <a:rPr lang="en-US" baseline="0" dirty="0" err="1" smtClean="0"/>
              <a:t>editor@messianicjewish.net</a:t>
            </a:r>
            <a:endParaRPr lang="en-US" dirty="0"/>
          </a:p>
        </p:txBody>
      </p:sp>
      <p:sp>
        <p:nvSpPr>
          <p:cNvPr id="4" name="Slide Number Placeholder 3"/>
          <p:cNvSpPr>
            <a:spLocks noGrp="1"/>
          </p:cNvSpPr>
          <p:nvPr>
            <p:ph type="sldNum" sz="quarter" idx="10"/>
          </p:nvPr>
        </p:nvSpPr>
        <p:spPr/>
        <p:txBody>
          <a:bodyPr/>
          <a:lstStyle/>
          <a:p>
            <a:fld id="{4DEEC3C9-BF86-C243-98C2-D62ED6580315}" type="slidenum">
              <a:rPr lang="en-US" smtClean="0"/>
              <a:t>30</a:t>
            </a:fld>
            <a:endParaRPr lang="en-US"/>
          </a:p>
        </p:txBody>
      </p:sp>
    </p:spTree>
    <p:extLst>
      <p:ext uri="{BB962C8B-B14F-4D97-AF65-F5344CB8AC3E}">
        <p14:creationId xmlns:p14="http://schemas.microsoft.com/office/powerpoint/2010/main" val="143348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7E6325-A900-0F4D-BD85-83FAD12176FA}"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4106625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7E6325-A900-0F4D-BD85-83FAD12176FA}"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4211768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E6325-A900-0F4D-BD85-83FAD12176FA}"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4064668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7E6325-A900-0F4D-BD85-83FAD12176FA}" type="datetimeFigureOut">
              <a:rPr lang="en-US" smtClean="0"/>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293352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7E6325-A900-0F4D-BD85-83FAD12176FA}" type="datetimeFigureOut">
              <a:rPr lang="en-US" smtClean="0"/>
              <a:t>9/21/2015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4167273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7E6325-A900-0F4D-BD85-83FAD12176FA}" type="datetimeFigureOut">
              <a:rPr lang="en-US" smtClean="0"/>
              <a:t>9/21/2015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1852970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7E6325-A900-0F4D-BD85-83FAD12176FA}" type="datetimeFigureOut">
              <a:rPr lang="en-US" smtClean="0"/>
              <a:t>9/21/2015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296920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E6325-A900-0F4D-BD85-83FAD12176FA}" type="datetimeFigureOut">
              <a:rPr lang="en-US" smtClean="0"/>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1711693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E6325-A900-0F4D-BD85-83FAD12176FA}" type="datetimeFigureOut">
              <a:rPr lang="en-US" smtClean="0"/>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2753111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7E6325-A900-0F4D-BD85-83FAD12176FA}"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2107365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7E6325-A900-0F4D-BD85-83FAD12176FA}"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21D65-CCA2-AC47-8F38-CB98474C6CCC}" type="slidenum">
              <a:rPr lang="en-US" smtClean="0"/>
              <a:t>‹#›</a:t>
            </a:fld>
            <a:endParaRPr lang="en-US"/>
          </a:p>
        </p:txBody>
      </p:sp>
    </p:spTree>
    <p:extLst>
      <p:ext uri="{BB962C8B-B14F-4D97-AF65-F5344CB8AC3E}">
        <p14:creationId xmlns:p14="http://schemas.microsoft.com/office/powerpoint/2010/main" val="826033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7E6325-A900-0F4D-BD85-83FAD12176FA}" type="datetimeFigureOut">
              <a:rPr lang="en-US" smtClean="0"/>
              <a:t>9/21/2015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621D65-CCA2-AC47-8F38-CB98474C6CCC}" type="slidenum">
              <a:rPr lang="en-US" smtClean="0"/>
              <a:t>‹#›</a:t>
            </a:fld>
            <a:endParaRPr lang="en-US"/>
          </a:p>
        </p:txBody>
      </p:sp>
    </p:spTree>
    <p:extLst>
      <p:ext uri="{BB962C8B-B14F-4D97-AF65-F5344CB8AC3E}">
        <p14:creationId xmlns:p14="http://schemas.microsoft.com/office/powerpoint/2010/main" val="181514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JP&amp;R Intro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0508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rie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663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rd of Messiah-Sam Nadl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868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Jews for Jesu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19222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journer Ministri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5161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m Canto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462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FO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8442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LV.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2983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0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423289" y="4945650"/>
            <a:ext cx="1770117" cy="954107"/>
          </a:xfrm>
          <a:prstGeom prst="rect">
            <a:avLst/>
          </a:prstGeom>
          <a:noFill/>
        </p:spPr>
        <p:txBody>
          <a:bodyPr wrap="square" rtlCol="0">
            <a:spAutoFit/>
          </a:bodyPr>
          <a:lstStyle/>
          <a:p>
            <a:pPr algn="ctr"/>
            <a:r>
              <a:rPr lang="en-US" sz="2800" b="1" dirty="0" smtClean="0">
                <a:solidFill>
                  <a:srgbClr val="F6F0D3"/>
                </a:solidFill>
                <a:latin typeface="Myriad Pro Cond"/>
                <a:cs typeface="Myriad Pro Cond"/>
              </a:rPr>
              <a:t>More in the Works!</a:t>
            </a:r>
            <a:endParaRPr lang="en-US" sz="2800" b="1" dirty="0">
              <a:solidFill>
                <a:srgbClr val="F6F0D3"/>
              </a:solidFill>
              <a:latin typeface="Myriad Pro Cond"/>
              <a:cs typeface="Myriad Pro Cond"/>
            </a:endParaRPr>
          </a:p>
        </p:txBody>
      </p:sp>
    </p:spTree>
    <p:extLst>
      <p:ext uri="{BB962C8B-B14F-4D97-AF65-F5344CB8AC3E}">
        <p14:creationId xmlns:p14="http://schemas.microsoft.com/office/powerpoint/2010/main" val="4050168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MJS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83131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an Just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03042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CJE 2015 Resources Low Res 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descr="LCJE 2015 Resources Low Res 5.pdf"/>
          <p:cNvPicPr>
            <a:picLocks noChangeAspect="1"/>
          </p:cNvPicPr>
          <p:nvPr/>
        </p:nvPicPr>
        <p:blipFill rotWithShape="1">
          <a:blip r:embed="rId3">
            <a:extLst>
              <a:ext uri="{28A0092B-C50C-407E-A947-70E740481C1C}">
                <a14:useLocalDpi xmlns:a14="http://schemas.microsoft.com/office/drawing/2010/main" val="0"/>
              </a:ext>
            </a:extLst>
          </a:blip>
          <a:srcRect l="52963" t="73217"/>
          <a:stretch/>
        </p:blipFill>
        <p:spPr>
          <a:xfrm>
            <a:off x="1" y="1219200"/>
            <a:ext cx="9144000" cy="5638800"/>
          </a:xfrm>
          <a:prstGeom prst="rect">
            <a:avLst/>
          </a:prstGeom>
        </p:spPr>
      </p:pic>
      <p:pic>
        <p:nvPicPr>
          <p:cNvPr id="3" name="Picture 2"/>
          <p:cNvPicPr>
            <a:picLocks noChangeAspect="1"/>
          </p:cNvPicPr>
          <p:nvPr/>
        </p:nvPicPr>
        <p:blipFill>
          <a:blip r:embed="rId4"/>
          <a:stretch>
            <a:fillRect/>
          </a:stretch>
        </p:blipFill>
        <p:spPr>
          <a:xfrm>
            <a:off x="364063" y="172381"/>
            <a:ext cx="1515398" cy="1724152"/>
          </a:xfrm>
          <a:prstGeom prst="rect">
            <a:avLst/>
          </a:prstGeom>
        </p:spPr>
      </p:pic>
      <p:grpSp>
        <p:nvGrpSpPr>
          <p:cNvPr id="4" name="Group 3"/>
          <p:cNvGrpSpPr/>
          <p:nvPr/>
        </p:nvGrpSpPr>
        <p:grpSpPr>
          <a:xfrm>
            <a:off x="1414470" y="2027244"/>
            <a:ext cx="2937391" cy="4136490"/>
            <a:chOff x="1404549" y="1600200"/>
            <a:chExt cx="3251628" cy="4525963"/>
          </a:xfrm>
        </p:grpSpPr>
        <p:sp>
          <p:nvSpPr>
            <p:cNvPr id="5" name="Rectangle 4"/>
            <p:cNvSpPr/>
            <p:nvPr/>
          </p:nvSpPr>
          <p:spPr>
            <a:xfrm>
              <a:off x="1404549" y="1600200"/>
              <a:ext cx="3251628" cy="4525963"/>
            </a:xfrm>
            <a:prstGeom prst="rect">
              <a:avLst/>
            </a:prstGeom>
            <a:solidFill>
              <a:schemeClr val="accent4">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404549" y="2193789"/>
              <a:ext cx="3251628" cy="1631216"/>
            </a:xfrm>
            <a:prstGeom prst="rect">
              <a:avLst/>
            </a:prstGeom>
            <a:noFill/>
          </p:spPr>
          <p:txBody>
            <a:bodyPr wrap="square" rtlCol="0">
              <a:spAutoFit/>
            </a:bodyPr>
            <a:lstStyle/>
            <a:p>
              <a:pPr algn="ctr"/>
              <a:r>
                <a:rPr lang="en-US" sz="3600" b="1" i="1" dirty="0" smtClean="0">
                  <a:solidFill>
                    <a:schemeClr val="bg1"/>
                  </a:solidFill>
                  <a:latin typeface="Minion Pro"/>
                  <a:cs typeface="Minion Pro"/>
                </a:rPr>
                <a:t>How to </a:t>
              </a:r>
            </a:p>
            <a:p>
              <a:pPr algn="ctr"/>
              <a:r>
                <a:rPr lang="en-US" sz="3600" b="1" i="1" dirty="0" smtClean="0">
                  <a:solidFill>
                    <a:schemeClr val="bg1"/>
                  </a:solidFill>
                  <a:latin typeface="Minion Pro"/>
                  <a:cs typeface="Minion Pro"/>
                </a:rPr>
                <a:t>Share Messiah </a:t>
              </a:r>
              <a:r>
                <a:rPr lang="en-US" sz="2800" b="1" i="1" dirty="0" smtClean="0">
                  <a:solidFill>
                    <a:schemeClr val="bg1"/>
                  </a:solidFill>
                  <a:latin typeface="Minion Pro"/>
                  <a:cs typeface="Minion Pro"/>
                </a:rPr>
                <a:t>Training Manual</a:t>
              </a:r>
              <a:endParaRPr lang="en-US" sz="2800" b="1" i="1" dirty="0">
                <a:solidFill>
                  <a:schemeClr val="bg1"/>
                </a:solidFill>
                <a:latin typeface="Minion Pro"/>
                <a:cs typeface="Minion Pro"/>
              </a:endParaRPr>
            </a:p>
          </p:txBody>
        </p:sp>
      </p:grpSp>
      <p:grpSp>
        <p:nvGrpSpPr>
          <p:cNvPr id="8" name="Group 7"/>
          <p:cNvGrpSpPr/>
          <p:nvPr/>
        </p:nvGrpSpPr>
        <p:grpSpPr>
          <a:xfrm>
            <a:off x="4818498" y="2010311"/>
            <a:ext cx="2903096" cy="4153424"/>
            <a:chOff x="1404549" y="1600200"/>
            <a:chExt cx="3251628" cy="4525963"/>
          </a:xfrm>
        </p:grpSpPr>
        <p:sp>
          <p:nvSpPr>
            <p:cNvPr id="9" name="Rectangle 8"/>
            <p:cNvSpPr/>
            <p:nvPr/>
          </p:nvSpPr>
          <p:spPr>
            <a:xfrm>
              <a:off x="1404549" y="1600200"/>
              <a:ext cx="3251628" cy="4525963"/>
            </a:xfrm>
            <a:prstGeom prst="rect">
              <a:avLst/>
            </a:prstGeom>
            <a:solidFill>
              <a:schemeClr val="accent4">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404549" y="2193789"/>
              <a:ext cx="3251628" cy="1200329"/>
            </a:xfrm>
            <a:prstGeom prst="rect">
              <a:avLst/>
            </a:prstGeom>
            <a:noFill/>
          </p:spPr>
          <p:txBody>
            <a:bodyPr wrap="square" rtlCol="0">
              <a:spAutoFit/>
            </a:bodyPr>
            <a:lstStyle/>
            <a:p>
              <a:pPr algn="ctr"/>
              <a:r>
                <a:rPr lang="en-US" sz="3600" b="1" i="1" dirty="0" smtClean="0">
                  <a:solidFill>
                    <a:schemeClr val="bg1"/>
                  </a:solidFill>
                  <a:latin typeface="Minion Pro"/>
                  <a:cs typeface="Minion Pro"/>
                </a:rPr>
                <a:t>The Jewish </a:t>
              </a:r>
            </a:p>
            <a:p>
              <a:pPr algn="ctr"/>
              <a:r>
                <a:rPr lang="en-US" sz="3600" b="1" i="1" dirty="0" smtClean="0">
                  <a:solidFill>
                    <a:schemeClr val="bg1"/>
                  </a:solidFill>
                  <a:latin typeface="Minion Pro"/>
                  <a:cs typeface="Minion Pro"/>
                </a:rPr>
                <a:t>Bible Approach</a:t>
              </a:r>
              <a:endParaRPr lang="en-US" sz="2800" b="1" i="1" dirty="0">
                <a:solidFill>
                  <a:schemeClr val="bg1"/>
                </a:solidFill>
                <a:latin typeface="Minion Pro"/>
                <a:cs typeface="Minion Pro"/>
              </a:endParaRPr>
            </a:p>
          </p:txBody>
        </p:sp>
      </p:grpSp>
      <p:sp>
        <p:nvSpPr>
          <p:cNvPr id="11" name="TextBox 10"/>
          <p:cNvSpPr txBox="1"/>
          <p:nvPr/>
        </p:nvSpPr>
        <p:spPr>
          <a:xfrm>
            <a:off x="1419240" y="5291671"/>
            <a:ext cx="2937391" cy="646331"/>
          </a:xfrm>
          <a:prstGeom prst="rect">
            <a:avLst/>
          </a:prstGeom>
          <a:noFill/>
        </p:spPr>
        <p:txBody>
          <a:bodyPr wrap="square" rtlCol="0">
            <a:spAutoFit/>
          </a:bodyPr>
          <a:lstStyle/>
          <a:p>
            <a:pPr algn="ctr"/>
            <a:r>
              <a:rPr lang="en-US" dirty="0" smtClean="0">
                <a:solidFill>
                  <a:schemeClr val="bg1"/>
                </a:solidFill>
              </a:rPr>
              <a:t>NEW! 6 cd set Audio Teaching by Manny </a:t>
            </a:r>
            <a:r>
              <a:rPr lang="en-US" dirty="0" err="1" smtClean="0">
                <a:solidFill>
                  <a:schemeClr val="bg1"/>
                </a:solidFill>
              </a:rPr>
              <a:t>Brotman</a:t>
            </a:r>
            <a:endParaRPr lang="en-US" dirty="0">
              <a:solidFill>
                <a:schemeClr val="bg1"/>
              </a:solidFill>
            </a:endParaRPr>
          </a:p>
        </p:txBody>
      </p:sp>
    </p:spTree>
    <p:extLst>
      <p:ext uri="{BB962C8B-B14F-4D97-AF65-F5344CB8AC3E}">
        <p14:creationId xmlns:p14="http://schemas.microsoft.com/office/powerpoint/2010/main" val="36291942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CJE 2015 Resources Low Res 1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descr="LCJE 2015 Resources Low Res 18.pdf"/>
          <p:cNvPicPr>
            <a:picLocks noChangeAspect="1"/>
          </p:cNvPicPr>
          <p:nvPr/>
        </p:nvPicPr>
        <p:blipFill rotWithShape="1">
          <a:blip r:embed="rId3">
            <a:extLst>
              <a:ext uri="{28A0092B-C50C-407E-A947-70E740481C1C}">
                <a14:useLocalDpi xmlns:a14="http://schemas.microsoft.com/office/drawing/2010/main" val="0"/>
              </a:ext>
            </a:extLst>
          </a:blip>
          <a:srcRect l="39167" t="1250" b="79444"/>
          <a:stretch/>
        </p:blipFill>
        <p:spPr>
          <a:xfrm>
            <a:off x="3581400" y="1308100"/>
            <a:ext cx="5562600" cy="4902200"/>
          </a:xfrm>
          <a:prstGeom prst="rect">
            <a:avLst/>
          </a:prstGeom>
          <a:ln>
            <a:noFill/>
          </a:ln>
        </p:spPr>
      </p:pic>
      <p:sp>
        <p:nvSpPr>
          <p:cNvPr id="4" name="TextBox 3"/>
          <p:cNvSpPr txBox="1"/>
          <p:nvPr/>
        </p:nvSpPr>
        <p:spPr>
          <a:xfrm>
            <a:off x="3784600" y="1498600"/>
            <a:ext cx="5207000" cy="3139321"/>
          </a:xfrm>
          <a:prstGeom prst="rect">
            <a:avLst/>
          </a:prstGeom>
          <a:noFill/>
        </p:spPr>
        <p:txBody>
          <a:bodyPr wrap="square" rtlCol="0">
            <a:spAutoFit/>
          </a:bodyPr>
          <a:lstStyle/>
          <a:p>
            <a:pPr algn="just"/>
            <a:r>
              <a:rPr lang="en-US" dirty="0">
                <a:solidFill>
                  <a:srgbClr val="FFFFFF"/>
                </a:solidFill>
              </a:rPr>
              <a:t>In the spring of 2014, Chosen People Ministries initiated a new branch of the Isaiah 53 Campaign in Israel. By translating the </a:t>
            </a:r>
            <a:r>
              <a:rPr lang="en-US" i="1" dirty="0">
                <a:solidFill>
                  <a:srgbClr val="FFFFFF"/>
                </a:solidFill>
              </a:rPr>
              <a:t>Isaiah 53 Explained</a:t>
            </a:r>
            <a:r>
              <a:rPr lang="en-US" dirty="0">
                <a:solidFill>
                  <a:srgbClr val="FFFFFF"/>
                </a:solidFill>
              </a:rPr>
              <a:t> book into Hebrew and launching a corresponding website also in Hebrew, we have been able to offer this book for free to an audience that is desperately seeking the truth that can only be found in our Messiah Yeshua (Jesus). The evangelistic book, </a:t>
            </a:r>
            <a:r>
              <a:rPr lang="en-US" i="1" dirty="0">
                <a:solidFill>
                  <a:srgbClr val="FFFFFF"/>
                </a:solidFill>
              </a:rPr>
              <a:t>Isaiah 53 Explained</a:t>
            </a:r>
            <a:r>
              <a:rPr lang="en-US" dirty="0">
                <a:solidFill>
                  <a:srgbClr val="FFFFFF"/>
                </a:solidFill>
              </a:rPr>
              <a:t>, has been translated into and distributed amongst English, Spanish, and now Hebrew-speaking audiences. </a:t>
            </a:r>
          </a:p>
        </p:txBody>
      </p:sp>
    </p:spTree>
    <p:extLst>
      <p:ext uri="{BB962C8B-B14F-4D97-AF65-F5344CB8AC3E}">
        <p14:creationId xmlns:p14="http://schemas.microsoft.com/office/powerpoint/2010/main" val="38117787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MJ US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62086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Jeff Bernstei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532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CJE 2015 Resources Low Res 1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86741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CJE 2015 Resources Low Res 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684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CJE 2015 Resources Low Res 9.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35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CJE 2015 Resources Low Res 1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p:cNvPicPr>
            <a:picLocks/>
          </p:cNvPicPr>
          <p:nvPr/>
        </p:nvPicPr>
        <p:blipFill>
          <a:blip r:embed="rId4"/>
          <a:stretch>
            <a:fillRect/>
          </a:stretch>
        </p:blipFill>
        <p:spPr>
          <a:xfrm>
            <a:off x="3835400" y="1790700"/>
            <a:ext cx="2667000" cy="4495800"/>
          </a:xfrm>
          <a:prstGeom prst="rect">
            <a:avLst/>
          </a:prstGeom>
        </p:spPr>
      </p:pic>
      <p:sp>
        <p:nvSpPr>
          <p:cNvPr id="10" name="Rectangle 9"/>
          <p:cNvSpPr/>
          <p:nvPr/>
        </p:nvSpPr>
        <p:spPr>
          <a:xfrm>
            <a:off x="3568700" y="1718734"/>
            <a:ext cx="3073400" cy="134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74894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zedakah Ministri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54132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JP&amp;R JNT-JNTC-CJ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0937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0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6296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29463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John Fisch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60360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rek Lem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83798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essianic Prophec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289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Other MJ Book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28321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1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94999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26657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8486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TotalTime>
  <Words>3550</Words>
  <Application>Microsoft Office PowerPoint</Application>
  <PresentationFormat>On-screen Show (4:3)</PresentationFormat>
  <Paragraphs>401</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Donovan</dc:creator>
  <cp:lastModifiedBy>Jim Melnick</cp:lastModifiedBy>
  <cp:revision>4</cp:revision>
  <dcterms:created xsi:type="dcterms:W3CDTF">2015-08-19T04:35:10Z</dcterms:created>
  <dcterms:modified xsi:type="dcterms:W3CDTF">2015-09-22T00:45:17Z</dcterms:modified>
</cp:coreProperties>
</file>